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7" r:id="rId2"/>
    <p:sldId id="280" r:id="rId3"/>
    <p:sldId id="1513" r:id="rId4"/>
    <p:sldId id="1516" r:id="rId5"/>
    <p:sldId id="1397" r:id="rId6"/>
    <p:sldId id="1518" r:id="rId7"/>
    <p:sldId id="1517" r:id="rId8"/>
    <p:sldId id="258" r:id="rId9"/>
    <p:sldId id="262" r:id="rId10"/>
    <p:sldId id="151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6283" autoAdjust="0"/>
  </p:normalViewPr>
  <p:slideViewPr>
    <p:cSldViewPr snapToGrid="0">
      <p:cViewPr varScale="1">
        <p:scale>
          <a:sx n="96" d="100"/>
          <a:sy n="96" d="100"/>
        </p:scale>
        <p:origin x="108" y="432"/>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Kenney, Dawn L." userId="3f0ed2d6-18d8-45a1-a1cd-7b34b5bd1fc0" providerId="ADAL" clId="{F65D5FAC-5A21-44F3-9A11-11FD37B6BDF7}"/>
    <pc:docChg chg="modSld">
      <pc:chgData name="McKenney, Dawn L." userId="3f0ed2d6-18d8-45a1-a1cd-7b34b5bd1fc0" providerId="ADAL" clId="{F65D5FAC-5A21-44F3-9A11-11FD37B6BDF7}" dt="2025-02-03T15:05:47.051" v="1" actId="14100"/>
      <pc:docMkLst>
        <pc:docMk/>
      </pc:docMkLst>
      <pc:sldChg chg="modSp mod">
        <pc:chgData name="McKenney, Dawn L." userId="3f0ed2d6-18d8-45a1-a1cd-7b34b5bd1fc0" providerId="ADAL" clId="{F65D5FAC-5A21-44F3-9A11-11FD37B6BDF7}" dt="2025-02-03T15:05:47.051" v="1" actId="14100"/>
        <pc:sldMkLst>
          <pc:docMk/>
          <pc:sldMk cId="3857167920" sldId="257"/>
        </pc:sldMkLst>
        <pc:picChg chg="mod">
          <ac:chgData name="McKenney, Dawn L." userId="3f0ed2d6-18d8-45a1-a1cd-7b34b5bd1fc0" providerId="ADAL" clId="{F65D5FAC-5A21-44F3-9A11-11FD37B6BDF7}" dt="2025-02-03T15:05:42.694" v="0" actId="14100"/>
          <ac:picMkLst>
            <pc:docMk/>
            <pc:sldMk cId="3857167920" sldId="257"/>
            <ac:picMk id="2" creationId="{B700CEC6-E3B7-B3A2-4D57-D79BE0A5B39B}"/>
          </ac:picMkLst>
        </pc:picChg>
        <pc:picChg chg="mod">
          <ac:chgData name="McKenney, Dawn L." userId="3f0ed2d6-18d8-45a1-a1cd-7b34b5bd1fc0" providerId="ADAL" clId="{F65D5FAC-5A21-44F3-9A11-11FD37B6BDF7}" dt="2025-02-03T15:05:47.051" v="1" actId="14100"/>
          <ac:picMkLst>
            <pc:docMk/>
            <pc:sldMk cId="3857167920" sldId="257"/>
            <ac:picMk id="5" creationId="{7D4DC934-0AF3-09D2-8425-CA7A15B3DF1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67BF11-F997-494B-9793-DBF72978272F}" type="datetimeFigureOut">
              <a:rPr lang="en-US" smtClean="0"/>
              <a:t>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20101-2FD5-4A6A-8B5B-8C5F48E9D902}" type="slidenum">
              <a:rPr lang="en-US" smtClean="0"/>
              <a:t>‹#›</a:t>
            </a:fld>
            <a:endParaRPr lang="en-US"/>
          </a:p>
        </p:txBody>
      </p:sp>
    </p:spTree>
    <p:extLst>
      <p:ext uri="{BB962C8B-B14F-4D97-AF65-F5344CB8AC3E}">
        <p14:creationId xmlns:p14="http://schemas.microsoft.com/office/powerpoint/2010/main" val="2416745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900"/>
              </a:spcAft>
            </a:pPr>
            <a:r>
              <a:rPr lang="en-US" b="0" i="0" dirty="0">
                <a:solidFill>
                  <a:srgbClr val="212121"/>
                </a:solidFill>
                <a:effectLst/>
                <a:latin typeface="Source Sans Pro" panose="020B0503030403020204" pitchFamily="34" charset="0"/>
              </a:rPr>
              <a:t>OSHA is focusing on reducing trenching and excavation hazards. Trench collapses, or cave-ins, pose the greatest risk to workers' lives. To prevent cave-ins:</a:t>
            </a:r>
          </a:p>
          <a:p>
            <a:pPr algn="l">
              <a:spcAft>
                <a:spcPts val="900"/>
              </a:spcAft>
              <a:buFont typeface="Arial" panose="020B0604020202020204" pitchFamily="34" charset="0"/>
              <a:buChar char="•"/>
            </a:pPr>
            <a:r>
              <a:rPr lang="en-US" b="0" i="0" dirty="0">
                <a:solidFill>
                  <a:srgbClr val="212121"/>
                </a:solidFill>
                <a:effectLst/>
                <a:latin typeface="Source Sans Pro" panose="020B0503030403020204" pitchFamily="34" charset="0"/>
              </a:rPr>
              <a:t>SLOPE or bench trench walls</a:t>
            </a:r>
          </a:p>
          <a:p>
            <a:pPr algn="l">
              <a:spcAft>
                <a:spcPts val="900"/>
              </a:spcAft>
              <a:buFont typeface="Arial" panose="020B0604020202020204" pitchFamily="34" charset="0"/>
              <a:buChar char="•"/>
            </a:pPr>
            <a:r>
              <a:rPr lang="en-US" b="0" i="0" dirty="0">
                <a:solidFill>
                  <a:srgbClr val="212121"/>
                </a:solidFill>
                <a:effectLst/>
                <a:latin typeface="Source Sans Pro" panose="020B0503030403020204" pitchFamily="34" charset="0"/>
              </a:rPr>
              <a:t>SHORE trench walls with supports, or</a:t>
            </a:r>
          </a:p>
          <a:p>
            <a:pPr algn="l">
              <a:spcAft>
                <a:spcPts val="900"/>
              </a:spcAft>
              <a:buFont typeface="Arial" panose="020B0604020202020204" pitchFamily="34" charset="0"/>
              <a:buChar char="•"/>
            </a:pPr>
            <a:r>
              <a:rPr lang="en-US" b="0" i="0" dirty="0">
                <a:solidFill>
                  <a:srgbClr val="212121"/>
                </a:solidFill>
                <a:effectLst/>
                <a:latin typeface="Source Sans Pro" panose="020B0503030403020204" pitchFamily="34" charset="0"/>
              </a:rPr>
              <a:t>SHIELD trench walls with trench boxes</a:t>
            </a:r>
          </a:p>
          <a:p>
            <a:endParaRPr lang="en-US" dirty="0"/>
          </a:p>
        </p:txBody>
      </p:sp>
      <p:sp>
        <p:nvSpPr>
          <p:cNvPr id="4" name="Slide Number Placeholder 3"/>
          <p:cNvSpPr>
            <a:spLocks noGrp="1"/>
          </p:cNvSpPr>
          <p:nvPr>
            <p:ph type="sldNum" sz="quarter" idx="5"/>
          </p:nvPr>
        </p:nvSpPr>
        <p:spPr/>
        <p:txBody>
          <a:bodyPr/>
          <a:lstStyle/>
          <a:p>
            <a:fld id="{99D94E6E-8AA6-4E7D-BA80-A6C569995350}" type="slidenum">
              <a:rPr lang="en-US" smtClean="0"/>
              <a:t>1</a:t>
            </a:fld>
            <a:endParaRPr lang="en-US"/>
          </a:p>
        </p:txBody>
      </p:sp>
    </p:spTree>
    <p:extLst>
      <p:ext uri="{BB962C8B-B14F-4D97-AF65-F5344CB8AC3E}">
        <p14:creationId xmlns:p14="http://schemas.microsoft.com/office/powerpoint/2010/main" val="1168802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FADB18EF-D033-C4D7-E6E4-ADFD04AE99C4}"/>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9BC4824F-6823-EFBF-3F8C-9CB8D0A0C82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National Emphasis Programs (NEPs) are temporary programs that focus OSHA's resources on particular hazards and high-hazard industries. Existing and potential new emphasis programs are evaluated using inspection data, injury and illness data, National Institute for Occupational Safety and Health (NIOSH) reports, peer-reviewed literature, analysis of inspection findings, and other available information sources.</a:t>
            </a:r>
          </a:p>
        </p:txBody>
      </p:sp>
      <p:sp>
        <p:nvSpPr>
          <p:cNvPr id="21508" name="Slide Number Placeholder 3">
            <a:extLst>
              <a:ext uri="{FF2B5EF4-FFF2-40B4-BE49-F238E27FC236}">
                <a16:creationId xmlns:a16="http://schemas.microsoft.com/office/drawing/2014/main" id="{B2226FA6-C39A-259E-D280-3B67F086C04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a:solidFill>
                  <a:schemeClr val="tx1"/>
                </a:solidFill>
                <a:latin typeface="Arial" panose="020B0604020202020204" pitchFamily="34" charset="0"/>
              </a:defRPr>
            </a:lvl1pPr>
            <a:lvl2pPr marL="742950" indent="-285750" defTabSz="906463">
              <a:defRPr>
                <a:solidFill>
                  <a:schemeClr val="tx1"/>
                </a:solidFill>
                <a:latin typeface="Arial" panose="020B0604020202020204" pitchFamily="34" charset="0"/>
              </a:defRPr>
            </a:lvl2pPr>
            <a:lvl3pPr marL="1143000" indent="-228600" defTabSz="906463">
              <a:defRPr>
                <a:solidFill>
                  <a:schemeClr val="tx1"/>
                </a:solidFill>
                <a:latin typeface="Arial" panose="020B0604020202020204" pitchFamily="34" charset="0"/>
              </a:defRPr>
            </a:lvl3pPr>
            <a:lvl4pPr marL="1600200" indent="-228600" defTabSz="906463">
              <a:defRPr>
                <a:solidFill>
                  <a:schemeClr val="tx1"/>
                </a:solidFill>
                <a:latin typeface="Arial" panose="020B0604020202020204" pitchFamily="34" charset="0"/>
              </a:defRPr>
            </a:lvl4pPr>
            <a:lvl5pPr marL="2057400" indent="-228600" defTabSz="906463">
              <a:defRPr>
                <a:solidFill>
                  <a:schemeClr val="tx1"/>
                </a:solidFill>
                <a:latin typeface="Arial" panose="020B0604020202020204" pitchFamily="34" charset="0"/>
              </a:defRPr>
            </a:lvl5pPr>
            <a:lvl6pPr marL="2514600" indent="-228600" defTabSz="906463" eaLnBrk="0" fontAlgn="base" hangingPunct="0">
              <a:spcBef>
                <a:spcPct val="0"/>
              </a:spcBef>
              <a:spcAft>
                <a:spcPct val="0"/>
              </a:spcAft>
              <a:defRPr>
                <a:solidFill>
                  <a:schemeClr val="tx1"/>
                </a:solidFill>
                <a:latin typeface="Arial" panose="020B0604020202020204" pitchFamily="34" charset="0"/>
              </a:defRPr>
            </a:lvl6pPr>
            <a:lvl7pPr marL="2971800" indent="-228600" defTabSz="906463" eaLnBrk="0" fontAlgn="base" hangingPunct="0">
              <a:spcBef>
                <a:spcPct val="0"/>
              </a:spcBef>
              <a:spcAft>
                <a:spcPct val="0"/>
              </a:spcAft>
              <a:defRPr>
                <a:solidFill>
                  <a:schemeClr val="tx1"/>
                </a:solidFill>
                <a:latin typeface="Arial" panose="020B0604020202020204" pitchFamily="34" charset="0"/>
              </a:defRPr>
            </a:lvl7pPr>
            <a:lvl8pPr marL="3429000" indent="-228600" defTabSz="906463" eaLnBrk="0" fontAlgn="base" hangingPunct="0">
              <a:spcBef>
                <a:spcPct val="0"/>
              </a:spcBef>
              <a:spcAft>
                <a:spcPct val="0"/>
              </a:spcAft>
              <a:defRPr>
                <a:solidFill>
                  <a:schemeClr val="tx1"/>
                </a:solidFill>
                <a:latin typeface="Arial" panose="020B0604020202020204" pitchFamily="34" charset="0"/>
              </a:defRPr>
            </a:lvl8pPr>
            <a:lvl9pPr marL="3886200" indent="-228600" defTabSz="906463" eaLnBrk="0" fontAlgn="base" hangingPunct="0">
              <a:spcBef>
                <a:spcPct val="0"/>
              </a:spcBef>
              <a:spcAft>
                <a:spcPct val="0"/>
              </a:spcAft>
              <a:defRPr>
                <a:solidFill>
                  <a:schemeClr val="tx1"/>
                </a:solidFill>
                <a:latin typeface="Arial" panose="020B0604020202020204" pitchFamily="34" charset="0"/>
              </a:defRPr>
            </a:lvl9pPr>
          </a:lstStyle>
          <a:p>
            <a:fld id="{EDA20D5C-603C-4A29-A652-DC2DDB784D70}" type="slidenum">
              <a:rPr lang="en-US" altLang="en-US" smtClean="0">
                <a:latin typeface="Times New Roman" panose="02020603050405020304" pitchFamily="18" charset="0"/>
              </a:rPr>
              <a:pPr/>
              <a:t>2</a:t>
            </a:fld>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F08264B4-C671-9D4F-FE49-696A3AD61E8E}"/>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0D4A9C75-29FE-EEFF-AA07-97E1F8B88CDB}"/>
              </a:ext>
            </a:extLst>
          </p:cNvPr>
          <p:cNvSpPr>
            <a:spLocks noGrp="1"/>
          </p:cNvSpPr>
          <p:nvPr>
            <p:ph type="body" idx="1"/>
          </p:nvPr>
        </p:nvSpPr>
        <p:spPr/>
        <p:txBody>
          <a:bodyPr/>
          <a:lstStyle/>
          <a:p>
            <a:pPr>
              <a:defRPr/>
            </a:pPr>
            <a:r>
              <a:rPr lang="en-US" altLang="en-US" dirty="0"/>
              <a:t>[</a:t>
            </a:r>
            <a:r>
              <a:rPr lang="en-US" altLang="en-US" b="1" dirty="0"/>
              <a:t>Note to presenters</a:t>
            </a:r>
            <a:r>
              <a:rPr lang="en-US" altLang="en-US" dirty="0"/>
              <a:t>:  For a PPT on OSHA’s penalty levels, see the O drive at DCSP/CAS Resources/Presentations/Penalties/.]</a:t>
            </a:r>
          </a:p>
          <a:p>
            <a:pPr>
              <a:defRPr/>
            </a:pPr>
            <a:endParaRPr lang="en-US" dirty="0"/>
          </a:p>
          <a:p>
            <a:pPr>
              <a:defRPr/>
            </a:pPr>
            <a:r>
              <a:rPr lang="en-US" dirty="0">
                <a:latin typeface="+mn-lt"/>
                <a:ea typeface="ＭＳ Ｐゴシック" charset="0"/>
              </a:rPr>
              <a:t>Below are the maximum penalty amounts, with the annual adjustment for inflation, that may be assessed after Jan. 15, 2023.</a:t>
            </a:r>
            <a:endParaRPr lang="en-US" dirty="0"/>
          </a:p>
        </p:txBody>
      </p:sp>
      <p:sp>
        <p:nvSpPr>
          <p:cNvPr id="14340" name="Slide Number Placeholder 3">
            <a:extLst>
              <a:ext uri="{FF2B5EF4-FFF2-40B4-BE49-F238E27FC236}">
                <a16:creationId xmlns:a16="http://schemas.microsoft.com/office/drawing/2014/main" id="{6F6D22A5-7E5E-5C9F-156E-8B2537CDE0D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a:solidFill>
                  <a:schemeClr val="tx1"/>
                </a:solidFill>
                <a:latin typeface="Arial" panose="020B0604020202020204" pitchFamily="34" charset="0"/>
              </a:defRPr>
            </a:lvl1pPr>
            <a:lvl2pPr marL="742950" indent="-285750" defTabSz="906463">
              <a:defRPr>
                <a:solidFill>
                  <a:schemeClr val="tx1"/>
                </a:solidFill>
                <a:latin typeface="Arial" panose="020B0604020202020204" pitchFamily="34" charset="0"/>
              </a:defRPr>
            </a:lvl2pPr>
            <a:lvl3pPr marL="1143000" indent="-228600" defTabSz="906463">
              <a:defRPr>
                <a:solidFill>
                  <a:schemeClr val="tx1"/>
                </a:solidFill>
                <a:latin typeface="Arial" panose="020B0604020202020204" pitchFamily="34" charset="0"/>
              </a:defRPr>
            </a:lvl3pPr>
            <a:lvl4pPr marL="1600200" indent="-228600" defTabSz="906463">
              <a:defRPr>
                <a:solidFill>
                  <a:schemeClr val="tx1"/>
                </a:solidFill>
                <a:latin typeface="Arial" panose="020B0604020202020204" pitchFamily="34" charset="0"/>
              </a:defRPr>
            </a:lvl4pPr>
            <a:lvl5pPr marL="2057400" indent="-228600" defTabSz="906463">
              <a:defRPr>
                <a:solidFill>
                  <a:schemeClr val="tx1"/>
                </a:solidFill>
                <a:latin typeface="Arial" panose="020B0604020202020204" pitchFamily="34" charset="0"/>
              </a:defRPr>
            </a:lvl5pPr>
            <a:lvl6pPr marL="2514600" indent="-228600" defTabSz="906463" eaLnBrk="0" fontAlgn="base" hangingPunct="0">
              <a:spcBef>
                <a:spcPct val="0"/>
              </a:spcBef>
              <a:spcAft>
                <a:spcPct val="0"/>
              </a:spcAft>
              <a:defRPr>
                <a:solidFill>
                  <a:schemeClr val="tx1"/>
                </a:solidFill>
                <a:latin typeface="Arial" panose="020B0604020202020204" pitchFamily="34" charset="0"/>
              </a:defRPr>
            </a:lvl6pPr>
            <a:lvl7pPr marL="2971800" indent="-228600" defTabSz="906463" eaLnBrk="0" fontAlgn="base" hangingPunct="0">
              <a:spcBef>
                <a:spcPct val="0"/>
              </a:spcBef>
              <a:spcAft>
                <a:spcPct val="0"/>
              </a:spcAft>
              <a:defRPr>
                <a:solidFill>
                  <a:schemeClr val="tx1"/>
                </a:solidFill>
                <a:latin typeface="Arial" panose="020B0604020202020204" pitchFamily="34" charset="0"/>
              </a:defRPr>
            </a:lvl7pPr>
            <a:lvl8pPr marL="3429000" indent="-228600" defTabSz="906463" eaLnBrk="0" fontAlgn="base" hangingPunct="0">
              <a:spcBef>
                <a:spcPct val="0"/>
              </a:spcBef>
              <a:spcAft>
                <a:spcPct val="0"/>
              </a:spcAft>
              <a:defRPr>
                <a:solidFill>
                  <a:schemeClr val="tx1"/>
                </a:solidFill>
                <a:latin typeface="Arial" panose="020B0604020202020204" pitchFamily="34" charset="0"/>
              </a:defRPr>
            </a:lvl8pPr>
            <a:lvl9pPr marL="3886200" indent="-228600" defTabSz="906463" eaLnBrk="0" fontAlgn="base" hangingPunct="0">
              <a:spcBef>
                <a:spcPct val="0"/>
              </a:spcBef>
              <a:spcAft>
                <a:spcPct val="0"/>
              </a:spcAft>
              <a:defRPr>
                <a:solidFill>
                  <a:schemeClr val="tx1"/>
                </a:solidFill>
                <a:latin typeface="Arial" panose="020B0604020202020204" pitchFamily="34" charset="0"/>
              </a:defRPr>
            </a:lvl9pPr>
          </a:lstStyle>
          <a:p>
            <a:fld id="{56C9CF34-4F8E-4A68-A01E-25248A61F102}" type="slidenum">
              <a:rPr lang="en-US" altLang="en-US" smtClean="0">
                <a:latin typeface="Times New Roman" panose="02020603050405020304" pitchFamily="18" charset="0"/>
              </a:rPr>
              <a:pPr/>
              <a:t>3</a:t>
            </a:fld>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6FA2D29C-F061-96AD-1362-88D4C6358404}"/>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53379816-B72F-78ED-757B-C377A090E8E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388" name="Slide Number Placeholder 3">
            <a:extLst>
              <a:ext uri="{FF2B5EF4-FFF2-40B4-BE49-F238E27FC236}">
                <a16:creationId xmlns:a16="http://schemas.microsoft.com/office/drawing/2014/main" id="{DF1873DF-7816-F27B-04E3-5B7FA63BAC6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a:solidFill>
                  <a:schemeClr val="tx1"/>
                </a:solidFill>
                <a:latin typeface="Arial" panose="020B0604020202020204" pitchFamily="34" charset="0"/>
              </a:defRPr>
            </a:lvl1pPr>
            <a:lvl2pPr marL="742950" indent="-285750" defTabSz="906463">
              <a:defRPr>
                <a:solidFill>
                  <a:schemeClr val="tx1"/>
                </a:solidFill>
                <a:latin typeface="Arial" panose="020B0604020202020204" pitchFamily="34" charset="0"/>
              </a:defRPr>
            </a:lvl2pPr>
            <a:lvl3pPr marL="1143000" indent="-228600" defTabSz="906463">
              <a:defRPr>
                <a:solidFill>
                  <a:schemeClr val="tx1"/>
                </a:solidFill>
                <a:latin typeface="Arial" panose="020B0604020202020204" pitchFamily="34" charset="0"/>
              </a:defRPr>
            </a:lvl3pPr>
            <a:lvl4pPr marL="1600200" indent="-228600" defTabSz="906463">
              <a:defRPr>
                <a:solidFill>
                  <a:schemeClr val="tx1"/>
                </a:solidFill>
                <a:latin typeface="Arial" panose="020B0604020202020204" pitchFamily="34" charset="0"/>
              </a:defRPr>
            </a:lvl4pPr>
            <a:lvl5pPr marL="2057400" indent="-228600" defTabSz="906463">
              <a:defRPr>
                <a:solidFill>
                  <a:schemeClr val="tx1"/>
                </a:solidFill>
                <a:latin typeface="Arial" panose="020B0604020202020204" pitchFamily="34" charset="0"/>
              </a:defRPr>
            </a:lvl5pPr>
            <a:lvl6pPr marL="2514600" indent="-228600" defTabSz="906463" eaLnBrk="0" fontAlgn="base" hangingPunct="0">
              <a:spcBef>
                <a:spcPct val="0"/>
              </a:spcBef>
              <a:spcAft>
                <a:spcPct val="0"/>
              </a:spcAft>
              <a:defRPr>
                <a:solidFill>
                  <a:schemeClr val="tx1"/>
                </a:solidFill>
                <a:latin typeface="Arial" panose="020B0604020202020204" pitchFamily="34" charset="0"/>
              </a:defRPr>
            </a:lvl6pPr>
            <a:lvl7pPr marL="2971800" indent="-228600" defTabSz="906463" eaLnBrk="0" fontAlgn="base" hangingPunct="0">
              <a:spcBef>
                <a:spcPct val="0"/>
              </a:spcBef>
              <a:spcAft>
                <a:spcPct val="0"/>
              </a:spcAft>
              <a:defRPr>
                <a:solidFill>
                  <a:schemeClr val="tx1"/>
                </a:solidFill>
                <a:latin typeface="Arial" panose="020B0604020202020204" pitchFamily="34" charset="0"/>
              </a:defRPr>
            </a:lvl7pPr>
            <a:lvl8pPr marL="3429000" indent="-228600" defTabSz="906463" eaLnBrk="0" fontAlgn="base" hangingPunct="0">
              <a:spcBef>
                <a:spcPct val="0"/>
              </a:spcBef>
              <a:spcAft>
                <a:spcPct val="0"/>
              </a:spcAft>
              <a:defRPr>
                <a:solidFill>
                  <a:schemeClr val="tx1"/>
                </a:solidFill>
                <a:latin typeface="Arial" panose="020B0604020202020204" pitchFamily="34" charset="0"/>
              </a:defRPr>
            </a:lvl8pPr>
            <a:lvl9pPr marL="3886200" indent="-228600" defTabSz="906463" eaLnBrk="0" fontAlgn="base" hangingPunct="0">
              <a:spcBef>
                <a:spcPct val="0"/>
              </a:spcBef>
              <a:spcAft>
                <a:spcPct val="0"/>
              </a:spcAft>
              <a:defRPr>
                <a:solidFill>
                  <a:schemeClr val="tx1"/>
                </a:solidFill>
                <a:latin typeface="Arial" panose="020B0604020202020204" pitchFamily="34" charset="0"/>
              </a:defRPr>
            </a:lvl9pPr>
          </a:lstStyle>
          <a:p>
            <a:fld id="{B3AC4D2F-E566-40AA-807B-33BA38A322D8}" type="slidenum">
              <a:rPr lang="en-US" altLang="en-US" smtClean="0">
                <a:latin typeface="Times New Roman" panose="02020603050405020304" pitchFamily="18" charset="0"/>
              </a:rPr>
              <a:pPr/>
              <a:t>4</a:t>
            </a:fld>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a:extLst>
              <a:ext uri="{FF2B5EF4-FFF2-40B4-BE49-F238E27FC236}">
                <a16:creationId xmlns:a16="http://schemas.microsoft.com/office/drawing/2014/main" id="{92B84DC9-A0B8-3C61-EDD6-CC7DE46E64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063">
              <a:spcBef>
                <a:spcPct val="30000"/>
              </a:spcBef>
              <a:defRPr sz="1200">
                <a:solidFill>
                  <a:schemeClr val="tx1"/>
                </a:solidFill>
                <a:latin typeface="Arial" panose="020B0604020202020204" pitchFamily="34" charset="0"/>
              </a:defRPr>
            </a:lvl1pPr>
            <a:lvl2pPr marL="742950" indent="-285750" defTabSz="881063">
              <a:spcBef>
                <a:spcPct val="30000"/>
              </a:spcBef>
              <a:defRPr sz="1200">
                <a:solidFill>
                  <a:schemeClr val="tx1"/>
                </a:solidFill>
                <a:latin typeface="Arial" panose="020B0604020202020204" pitchFamily="34" charset="0"/>
              </a:defRPr>
            </a:lvl2pPr>
            <a:lvl3pPr marL="1143000" indent="-228600" defTabSz="881063">
              <a:spcBef>
                <a:spcPct val="30000"/>
              </a:spcBef>
              <a:defRPr sz="1200">
                <a:solidFill>
                  <a:schemeClr val="tx1"/>
                </a:solidFill>
                <a:latin typeface="Arial" panose="020B0604020202020204" pitchFamily="34" charset="0"/>
              </a:defRPr>
            </a:lvl3pPr>
            <a:lvl4pPr marL="1600200" indent="-228600" defTabSz="881063">
              <a:spcBef>
                <a:spcPct val="30000"/>
              </a:spcBef>
              <a:defRPr sz="1200">
                <a:solidFill>
                  <a:schemeClr val="tx1"/>
                </a:solidFill>
                <a:latin typeface="Arial" panose="020B0604020202020204" pitchFamily="34" charset="0"/>
              </a:defRPr>
            </a:lvl4pPr>
            <a:lvl5pPr marL="2057400" indent="-228600" defTabSz="881063">
              <a:spcBef>
                <a:spcPct val="30000"/>
              </a:spcBef>
              <a:defRPr sz="1200">
                <a:solidFill>
                  <a:schemeClr val="tx1"/>
                </a:solidFill>
                <a:latin typeface="Arial" panose="020B0604020202020204" pitchFamily="34" charset="0"/>
              </a:defRPr>
            </a:lvl5pPr>
            <a:lvl6pPr marL="2514600" indent="-228600" defTabSz="8810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10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10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10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A2D3889-F167-BD44-ACFE-393561CD7293}" type="slidenum">
              <a:rPr lang="en-US" altLang="en-US" smtClean="0"/>
              <a:pPr>
                <a:spcBef>
                  <a:spcPct val="0"/>
                </a:spcBef>
              </a:pPr>
              <a:t>9</a:t>
            </a:fld>
            <a:endParaRPr lang="en-US" altLang="en-US"/>
          </a:p>
        </p:txBody>
      </p:sp>
      <p:sp>
        <p:nvSpPr>
          <p:cNvPr id="10242" name="Rectangle 2">
            <a:extLst>
              <a:ext uri="{FF2B5EF4-FFF2-40B4-BE49-F238E27FC236}">
                <a16:creationId xmlns:a16="http://schemas.microsoft.com/office/drawing/2014/main" id="{3CF2DE4B-EE9A-BE32-BEE0-750059DAF755}"/>
              </a:ext>
            </a:extLst>
          </p:cNvPr>
          <p:cNvSpPr>
            <a:spLocks noGrp="1" noRot="1" noChangeAspect="1" noChangeArrowheads="1" noTextEdit="1"/>
          </p:cNvSpPr>
          <p:nvPr>
            <p:ph type="sldImg"/>
          </p:nvPr>
        </p:nvSpPr>
        <p:spPr>
          <a:xfrm>
            <a:off x="406400" y="696913"/>
            <a:ext cx="6197600" cy="3486150"/>
          </a:xfrm>
          <a:ln/>
        </p:spPr>
      </p:sp>
      <p:sp>
        <p:nvSpPr>
          <p:cNvPr id="10243" name="Rectangle 3">
            <a:extLst>
              <a:ext uri="{FF2B5EF4-FFF2-40B4-BE49-F238E27FC236}">
                <a16:creationId xmlns:a16="http://schemas.microsoft.com/office/drawing/2014/main" id="{2EFE2B20-4C66-392F-2BF4-74ED26B3EA58}"/>
              </a:ext>
            </a:extLst>
          </p:cNvPr>
          <p:cNvSpPr>
            <a:spLocks noGrp="1" noChangeArrowheads="1"/>
          </p:cNvSpPr>
          <p:nvPr>
            <p:ph type="body" idx="1"/>
          </p:nvPr>
        </p:nvSpPr>
        <p:spPr>
          <a:xfrm>
            <a:off x="657225" y="4267200"/>
            <a:ext cx="5915025" cy="487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sz="900" b="1" u="sng" dirty="0">
                <a:latin typeface="Arial" panose="020B0604020202020204" pitchFamily="34" charset="0"/>
              </a:rPr>
              <a:t>Synopsis of major changes - October 2008 – Outreach Training Program Guidelines:</a:t>
            </a:r>
          </a:p>
          <a:p>
            <a:pPr eaLnBrk="1" hangingPunct="1">
              <a:lnSpc>
                <a:spcPct val="90000"/>
              </a:lnSpc>
            </a:pPr>
            <a:r>
              <a:rPr lang="en-US" altLang="en-US" sz="900" dirty="0">
                <a:latin typeface="Arial" panose="020B0604020202020204" pitchFamily="34" charset="0"/>
              </a:rPr>
              <a:t>-- These are covered in this presentation</a:t>
            </a:r>
          </a:p>
          <a:p>
            <a:pPr eaLnBrk="1" hangingPunct="1">
              <a:lnSpc>
                <a:spcPct val="90000"/>
              </a:lnSpc>
            </a:pPr>
            <a:r>
              <a:rPr lang="en-US" altLang="en-US" sz="900" b="1" dirty="0">
                <a:latin typeface="Arial" panose="020B0604020202020204" pitchFamily="34" charset="0"/>
              </a:rPr>
              <a:t>Topics – 10 and 30-hour</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Construction 10-hour – now 4 hours mandatory (was 3)</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Construction 30-hour – now 12 hours mandatory (was 6)</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General Industry 10-hour - now 6 hours mandatory (was 4)</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General Industry 30-hour - now 11 hours mandatory (was 7)</a:t>
            </a:r>
          </a:p>
          <a:p>
            <a:pPr eaLnBrk="1" hangingPunct="1">
              <a:lnSpc>
                <a:spcPct val="90000"/>
              </a:lnSpc>
              <a:buFont typeface="Courier New" panose="02070309020205020404" pitchFamily="49" charset="0"/>
              <a:buNone/>
            </a:pPr>
            <a:r>
              <a:rPr lang="en-US" altLang="en-US" sz="900" b="1" dirty="0">
                <a:latin typeface="Arial" panose="020B0604020202020204" pitchFamily="34" charset="0"/>
              </a:rPr>
              <a:t>OSHA Outreach Training Program Report</a:t>
            </a:r>
            <a:r>
              <a:rPr lang="en-US" altLang="en-US" sz="900" dirty="0">
                <a:latin typeface="Arial" panose="020B0604020202020204" pitchFamily="34" charset="0"/>
              </a:rPr>
              <a:t> </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Trainer must sign to certify that the class was conducted in accordance with OSHA’s guidelines and accurate documentation was submitted</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Requests additional course information: if conducted in another language, for youth, outside US, related to OSHA Alliance or Partnership</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State where training held (or country if outside of US)</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Shortcut formats require topic list and trainer certification language</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Trainers complete student cards by </a:t>
            </a:r>
            <a:r>
              <a:rPr lang="en-US" altLang="en-US" sz="900" u="sng" dirty="0">
                <a:latin typeface="Arial" panose="020B0604020202020204" pitchFamily="34" charset="0"/>
              </a:rPr>
              <a:t>printing or typing their name</a:t>
            </a:r>
            <a:r>
              <a:rPr lang="en-US" altLang="en-US" sz="900" dirty="0">
                <a:latin typeface="Arial" panose="020B0604020202020204" pitchFamily="34" charset="0"/>
              </a:rPr>
              <a:t>.  May also sign. </a:t>
            </a:r>
          </a:p>
          <a:p>
            <a:pPr eaLnBrk="1" hangingPunct="1">
              <a:lnSpc>
                <a:spcPct val="90000"/>
              </a:lnSpc>
              <a:buFont typeface="Courier New" panose="02070309020205020404" pitchFamily="49" charset="0"/>
              <a:buNone/>
            </a:pPr>
            <a:r>
              <a:rPr lang="en-US" altLang="en-US" sz="900" b="1" dirty="0">
                <a:latin typeface="Arial" panose="020B0604020202020204" pitchFamily="34" charset="0"/>
              </a:rPr>
              <a:t>Records.</a:t>
            </a:r>
            <a:r>
              <a:rPr lang="en-US" altLang="en-US" sz="900" dirty="0">
                <a:latin typeface="Arial" panose="020B0604020202020204" pitchFamily="34" charset="0"/>
              </a:rPr>
              <a:t>  Trainers must maintain class files for 5 years which include:</a:t>
            </a:r>
          </a:p>
          <a:p>
            <a:pPr marL="114300" lvl="1" eaLnBrk="1" hangingPunct="1">
              <a:lnSpc>
                <a:spcPct val="90000"/>
              </a:lnSpc>
              <a:buFont typeface="Courier New" panose="02070309020205020404" pitchFamily="49" charset="0"/>
              <a:buNone/>
            </a:pPr>
            <a:r>
              <a:rPr lang="en-US" altLang="en-US" sz="900" dirty="0">
                <a:latin typeface="Arial" panose="020B0604020202020204" pitchFamily="34" charset="0"/>
              </a:rPr>
              <a:t>o Student sign-in sheets for each class day</a:t>
            </a:r>
          </a:p>
          <a:p>
            <a:pPr marL="114300" lvl="1" eaLnBrk="1" hangingPunct="1">
              <a:lnSpc>
                <a:spcPct val="90000"/>
              </a:lnSpc>
              <a:buFont typeface="Courier New" panose="02070309020205020404" pitchFamily="49" charset="0"/>
              <a:buNone/>
            </a:pPr>
            <a:r>
              <a:rPr lang="en-US" altLang="en-US" sz="900" dirty="0">
                <a:latin typeface="Arial" panose="020B0604020202020204" pitchFamily="34" charset="0"/>
              </a:rPr>
              <a:t>o Student addresses</a:t>
            </a:r>
          </a:p>
          <a:p>
            <a:pPr marL="114300" lvl="1" eaLnBrk="1" hangingPunct="1">
              <a:lnSpc>
                <a:spcPct val="90000"/>
              </a:lnSpc>
              <a:buFont typeface="Courier New" panose="02070309020205020404" pitchFamily="49" charset="0"/>
              <a:buNone/>
            </a:pPr>
            <a:r>
              <a:rPr lang="en-US" altLang="en-US" sz="900" dirty="0">
                <a:latin typeface="Arial" panose="020B0604020202020204" pitchFamily="34" charset="0"/>
              </a:rPr>
              <a:t>o Copy of the documentation sent in to request cards.  </a:t>
            </a:r>
          </a:p>
          <a:p>
            <a:pPr marL="114300" lvl="1" eaLnBrk="1" hangingPunct="1">
              <a:lnSpc>
                <a:spcPct val="90000"/>
              </a:lnSpc>
              <a:buFont typeface="Courier New" panose="02070309020205020404" pitchFamily="49" charset="0"/>
              <a:buNone/>
            </a:pPr>
            <a:r>
              <a:rPr lang="en-US" altLang="en-US" sz="900" dirty="0">
                <a:latin typeface="Arial" panose="020B0604020202020204" pitchFamily="34" charset="0"/>
              </a:rPr>
              <a:t>o Records which indicate the card number dispensed to each student</a:t>
            </a:r>
          </a:p>
          <a:p>
            <a:pPr eaLnBrk="1" hangingPunct="1">
              <a:lnSpc>
                <a:spcPct val="90000"/>
              </a:lnSpc>
              <a:buFont typeface="Courier New" panose="02070309020205020404" pitchFamily="49" charset="0"/>
              <a:buNone/>
            </a:pPr>
            <a:r>
              <a:rPr lang="en-US" altLang="en-US" sz="900" b="1" dirty="0">
                <a:latin typeface="Arial" panose="020B0604020202020204" pitchFamily="34" charset="0"/>
              </a:rPr>
              <a:t>Trainers complete student cards</a:t>
            </a:r>
          </a:p>
          <a:p>
            <a:pPr marL="114300" lvl="1" eaLnBrk="1" hangingPunct="1">
              <a:lnSpc>
                <a:spcPct val="90000"/>
              </a:lnSpc>
              <a:buFont typeface="Courier New" panose="02070309020205020404" pitchFamily="49" charset="0"/>
              <a:buNone/>
            </a:pPr>
            <a:r>
              <a:rPr lang="en-US" altLang="en-US" sz="900" dirty="0">
                <a:latin typeface="Arial" panose="020B0604020202020204" pitchFamily="34" charset="0"/>
              </a:rPr>
              <a:t>o By printing or typing their name</a:t>
            </a:r>
          </a:p>
          <a:p>
            <a:pPr marL="114300" lvl="1" eaLnBrk="1" hangingPunct="1">
              <a:lnSpc>
                <a:spcPct val="90000"/>
              </a:lnSpc>
              <a:buFont typeface="Courier New" panose="02070309020205020404" pitchFamily="49" charset="0"/>
              <a:buNone/>
            </a:pPr>
            <a:r>
              <a:rPr lang="en-US" altLang="en-US" sz="900" dirty="0">
                <a:latin typeface="Arial" panose="020B0604020202020204" pitchFamily="34" charset="0"/>
              </a:rPr>
              <a:t>o May also sign card, but name must be printed or typed in.  </a:t>
            </a:r>
          </a:p>
          <a:p>
            <a:pPr marL="114300" lvl="1" eaLnBrk="1" hangingPunct="1">
              <a:lnSpc>
                <a:spcPct val="90000"/>
              </a:lnSpc>
              <a:buFont typeface="Courier New" panose="02070309020205020404" pitchFamily="49" charset="0"/>
              <a:buNone/>
            </a:pPr>
            <a:r>
              <a:rPr lang="en-US" altLang="en-US" sz="900" dirty="0">
                <a:latin typeface="Arial" panose="020B0604020202020204" pitchFamily="34" charset="0"/>
              </a:rPr>
              <a:t>o May not alter the cards or use white out on them</a:t>
            </a:r>
          </a:p>
          <a:p>
            <a:pPr eaLnBrk="1" hangingPunct="1">
              <a:lnSpc>
                <a:spcPct val="90000"/>
              </a:lnSpc>
              <a:buFont typeface="Times New Roman" panose="02020603050405020304" pitchFamily="18" charset="0"/>
              <a:buChar char="●"/>
            </a:pPr>
            <a:r>
              <a:rPr lang="en-US" altLang="en-US" sz="900" dirty="0">
                <a:latin typeface="Arial" panose="020B0604020202020204" pitchFamily="34" charset="0"/>
              </a:rPr>
              <a:t> Over 50 Students – must take attendance, OTIEC responsibility</a:t>
            </a:r>
          </a:p>
          <a:p>
            <a:pPr eaLnBrk="1" hangingPunct="1">
              <a:lnSpc>
                <a:spcPct val="90000"/>
              </a:lnSpc>
              <a:buFont typeface="Times New Roman" panose="02020603050405020304" pitchFamily="18" charset="0"/>
              <a:buChar char="●"/>
            </a:pPr>
            <a:r>
              <a:rPr lang="en-US" altLang="en-US" sz="900" dirty="0">
                <a:latin typeface="Arial" panose="020B0604020202020204" pitchFamily="34" charset="0"/>
              </a:rPr>
              <a:t> In-Person training summary of major guidelines</a:t>
            </a:r>
          </a:p>
          <a:p>
            <a:pPr eaLnBrk="1" hangingPunct="1">
              <a:lnSpc>
                <a:spcPct val="90000"/>
              </a:lnSpc>
              <a:buFont typeface="Times New Roman" panose="02020603050405020304" pitchFamily="18" charset="0"/>
              <a:buChar char="●"/>
            </a:pPr>
            <a:r>
              <a:rPr lang="en-US" altLang="en-US" sz="900" dirty="0">
                <a:latin typeface="Arial" panose="020B0604020202020204" pitchFamily="34" charset="0"/>
              </a:rPr>
              <a:t> Video conferencing – must provide info on materials, OTIEC responsibility</a:t>
            </a:r>
          </a:p>
          <a:p>
            <a:pPr eaLnBrk="1" hangingPunct="1">
              <a:lnSpc>
                <a:spcPct val="90000"/>
              </a:lnSpc>
              <a:buFont typeface="Times New Roman" panose="02020603050405020304" pitchFamily="18" charset="0"/>
              <a:buChar char="●"/>
            </a:pPr>
            <a:r>
              <a:rPr lang="en-US" altLang="en-US" sz="900" dirty="0">
                <a:latin typeface="Arial" panose="020B0604020202020204" pitchFamily="34" charset="0"/>
              </a:rPr>
              <a:t> added - Outreach Training Tips – including Importance of Safety and Health and training in the audience’s language</a:t>
            </a:r>
          </a:p>
          <a:p>
            <a:pPr eaLnBrk="1" hangingPunct="1">
              <a:lnSpc>
                <a:spcPct val="90000"/>
              </a:lnSpc>
              <a:buFont typeface="Times New Roman" panose="02020603050405020304" pitchFamily="18" charset="0"/>
              <a:buChar char="●"/>
            </a:pPr>
            <a:r>
              <a:rPr lang="en-US" altLang="en-US" sz="900" dirty="0">
                <a:latin typeface="Arial" panose="020B0604020202020204" pitchFamily="34" charset="0"/>
              </a:rPr>
              <a:t> added Further Assistance</a:t>
            </a:r>
            <a:r>
              <a:rPr lang="en-US" altLang="en-US" sz="900" b="1" dirty="0">
                <a:latin typeface="Arial" panose="020B0604020202020204" pitchFamily="34" charset="0"/>
              </a:rPr>
              <a:t> -</a:t>
            </a:r>
            <a:r>
              <a:rPr lang="en-US" altLang="en-US" sz="900" dirty="0">
                <a:latin typeface="Arial" panose="020B0604020202020204" pitchFamily="34" charset="0"/>
              </a:rPr>
              <a:t> Teen Workers, Spanish References and Trainers, Making the Business Case for Safety and Health, Construction Outreach Materials, Specific General Industry Resources, OSHA Quick Cards.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625B-D382-F8EF-A0F5-62DC068CEA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44D98E-3C11-6B1B-3071-F3F2AD66B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24D1F1-124B-28D0-1D30-EF5A786F4585}"/>
              </a:ext>
            </a:extLst>
          </p:cNvPr>
          <p:cNvSpPr>
            <a:spLocks noGrp="1"/>
          </p:cNvSpPr>
          <p:nvPr>
            <p:ph type="dt" sz="half" idx="10"/>
          </p:nvPr>
        </p:nvSpPr>
        <p:spPr/>
        <p:txBody>
          <a:bodyPr/>
          <a:lstStyle/>
          <a:p>
            <a:fld id="{DFBE1AAD-F361-497A-A3C6-EDF96380D7F0}" type="datetimeFigureOut">
              <a:rPr lang="en-US" smtClean="0"/>
              <a:t>2/3/2025</a:t>
            </a:fld>
            <a:endParaRPr lang="en-US"/>
          </a:p>
        </p:txBody>
      </p:sp>
      <p:sp>
        <p:nvSpPr>
          <p:cNvPr id="5" name="Footer Placeholder 4">
            <a:extLst>
              <a:ext uri="{FF2B5EF4-FFF2-40B4-BE49-F238E27FC236}">
                <a16:creationId xmlns:a16="http://schemas.microsoft.com/office/drawing/2014/main" id="{0C869646-5591-F71C-105F-17046D384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4D0FF-B5AD-D378-7691-E9D88169C51F}"/>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2327102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D338-E483-1513-5274-1C59542E29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651028-7C70-638B-D154-F84F393DAB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E18145-1BB4-B485-FD4D-41674FD31866}"/>
              </a:ext>
            </a:extLst>
          </p:cNvPr>
          <p:cNvSpPr>
            <a:spLocks noGrp="1"/>
          </p:cNvSpPr>
          <p:nvPr>
            <p:ph type="dt" sz="half" idx="10"/>
          </p:nvPr>
        </p:nvSpPr>
        <p:spPr/>
        <p:txBody>
          <a:bodyPr/>
          <a:lstStyle/>
          <a:p>
            <a:fld id="{DFBE1AAD-F361-497A-A3C6-EDF96380D7F0}" type="datetimeFigureOut">
              <a:rPr lang="en-US" smtClean="0"/>
              <a:t>2/3/2025</a:t>
            </a:fld>
            <a:endParaRPr lang="en-US"/>
          </a:p>
        </p:txBody>
      </p:sp>
      <p:sp>
        <p:nvSpPr>
          <p:cNvPr id="5" name="Footer Placeholder 4">
            <a:extLst>
              <a:ext uri="{FF2B5EF4-FFF2-40B4-BE49-F238E27FC236}">
                <a16:creationId xmlns:a16="http://schemas.microsoft.com/office/drawing/2014/main" id="{C72C3A8D-A417-646D-1234-635BD7659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D3138-34D5-9179-9623-0EB25BEF72D9}"/>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266334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3EEE8-C57B-8659-2BF9-34BAAE9E1F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F63366-46C3-747C-F572-74F04987E2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D9118-843A-896A-7FD1-D37E89C26CA8}"/>
              </a:ext>
            </a:extLst>
          </p:cNvPr>
          <p:cNvSpPr>
            <a:spLocks noGrp="1"/>
          </p:cNvSpPr>
          <p:nvPr>
            <p:ph type="dt" sz="half" idx="10"/>
          </p:nvPr>
        </p:nvSpPr>
        <p:spPr/>
        <p:txBody>
          <a:bodyPr/>
          <a:lstStyle/>
          <a:p>
            <a:fld id="{DFBE1AAD-F361-497A-A3C6-EDF96380D7F0}" type="datetimeFigureOut">
              <a:rPr lang="en-US" smtClean="0"/>
              <a:t>2/3/2025</a:t>
            </a:fld>
            <a:endParaRPr lang="en-US"/>
          </a:p>
        </p:txBody>
      </p:sp>
      <p:sp>
        <p:nvSpPr>
          <p:cNvPr id="5" name="Footer Placeholder 4">
            <a:extLst>
              <a:ext uri="{FF2B5EF4-FFF2-40B4-BE49-F238E27FC236}">
                <a16:creationId xmlns:a16="http://schemas.microsoft.com/office/drawing/2014/main" id="{8410B835-493A-61DC-7700-4D788CDC43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97899B-8453-FDC9-C7B0-FA8B668C4C0C}"/>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3475096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7C5AC-8ED8-D76E-D6CC-E057E6F062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1C10E-896F-1BD1-0AAE-D61175D599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21121A-49C3-8139-DF76-DEB212EE6F0D}"/>
              </a:ext>
            </a:extLst>
          </p:cNvPr>
          <p:cNvSpPr>
            <a:spLocks noGrp="1"/>
          </p:cNvSpPr>
          <p:nvPr>
            <p:ph type="dt" sz="half" idx="10"/>
          </p:nvPr>
        </p:nvSpPr>
        <p:spPr/>
        <p:txBody>
          <a:bodyPr/>
          <a:lstStyle/>
          <a:p>
            <a:fld id="{DFBE1AAD-F361-497A-A3C6-EDF96380D7F0}" type="datetimeFigureOut">
              <a:rPr lang="en-US" smtClean="0"/>
              <a:t>2/3/2025</a:t>
            </a:fld>
            <a:endParaRPr lang="en-US"/>
          </a:p>
        </p:txBody>
      </p:sp>
      <p:sp>
        <p:nvSpPr>
          <p:cNvPr id="5" name="Footer Placeholder 4">
            <a:extLst>
              <a:ext uri="{FF2B5EF4-FFF2-40B4-BE49-F238E27FC236}">
                <a16:creationId xmlns:a16="http://schemas.microsoft.com/office/drawing/2014/main" id="{5D5DCD55-6BEA-17DD-464E-F3EF35A7E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BB874-FD7A-30D0-6006-6B2B38A449BA}"/>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721758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03B22-489C-2529-34E5-D795F3C5D6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497DA4-0136-E2CA-1361-BB3E240876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2036E4-9617-DA12-D36E-2729AD9FF4C0}"/>
              </a:ext>
            </a:extLst>
          </p:cNvPr>
          <p:cNvSpPr>
            <a:spLocks noGrp="1"/>
          </p:cNvSpPr>
          <p:nvPr>
            <p:ph type="dt" sz="half" idx="10"/>
          </p:nvPr>
        </p:nvSpPr>
        <p:spPr/>
        <p:txBody>
          <a:bodyPr/>
          <a:lstStyle/>
          <a:p>
            <a:fld id="{DFBE1AAD-F361-497A-A3C6-EDF96380D7F0}" type="datetimeFigureOut">
              <a:rPr lang="en-US" smtClean="0"/>
              <a:t>2/3/2025</a:t>
            </a:fld>
            <a:endParaRPr lang="en-US"/>
          </a:p>
        </p:txBody>
      </p:sp>
      <p:sp>
        <p:nvSpPr>
          <p:cNvPr id="5" name="Footer Placeholder 4">
            <a:extLst>
              <a:ext uri="{FF2B5EF4-FFF2-40B4-BE49-F238E27FC236}">
                <a16:creationId xmlns:a16="http://schemas.microsoft.com/office/drawing/2014/main" id="{04D2443A-C801-78EC-26C3-D8C57913E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7FED4-1C9C-1A86-7F14-43AEA98D124B}"/>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278407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7E649-43E6-FCA2-7CE0-A4740F3309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9DC271-472C-F1F4-C545-DDE49CAE81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0CF4D-8C9F-A350-2A40-7996C9C8F9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8E7C42-F70F-F4CF-B8F2-493F5602F223}"/>
              </a:ext>
            </a:extLst>
          </p:cNvPr>
          <p:cNvSpPr>
            <a:spLocks noGrp="1"/>
          </p:cNvSpPr>
          <p:nvPr>
            <p:ph type="dt" sz="half" idx="10"/>
          </p:nvPr>
        </p:nvSpPr>
        <p:spPr/>
        <p:txBody>
          <a:bodyPr/>
          <a:lstStyle/>
          <a:p>
            <a:fld id="{DFBE1AAD-F361-497A-A3C6-EDF96380D7F0}" type="datetimeFigureOut">
              <a:rPr lang="en-US" smtClean="0"/>
              <a:t>2/3/2025</a:t>
            </a:fld>
            <a:endParaRPr lang="en-US"/>
          </a:p>
        </p:txBody>
      </p:sp>
      <p:sp>
        <p:nvSpPr>
          <p:cNvPr id="6" name="Footer Placeholder 5">
            <a:extLst>
              <a:ext uri="{FF2B5EF4-FFF2-40B4-BE49-F238E27FC236}">
                <a16:creationId xmlns:a16="http://schemas.microsoft.com/office/drawing/2014/main" id="{3E83F929-D717-5D2A-7945-F003A7280D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FF6412-0C7F-C8FC-9F07-95D26D31E668}"/>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2613907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87525-C1FD-D84E-66E6-2506C47AE8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BF168C-278A-2A26-128D-30C35DEE83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9E7ED2-6D1C-E663-1453-51DCB4E77F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E70E79-E496-145C-A1F4-C280D603BB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5383E1-F234-287B-9BA9-448CC03172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3A746F-57C6-4BFD-CEC0-AB187890DF76}"/>
              </a:ext>
            </a:extLst>
          </p:cNvPr>
          <p:cNvSpPr>
            <a:spLocks noGrp="1"/>
          </p:cNvSpPr>
          <p:nvPr>
            <p:ph type="dt" sz="half" idx="10"/>
          </p:nvPr>
        </p:nvSpPr>
        <p:spPr/>
        <p:txBody>
          <a:bodyPr/>
          <a:lstStyle/>
          <a:p>
            <a:fld id="{DFBE1AAD-F361-497A-A3C6-EDF96380D7F0}" type="datetimeFigureOut">
              <a:rPr lang="en-US" smtClean="0"/>
              <a:t>2/3/2025</a:t>
            </a:fld>
            <a:endParaRPr lang="en-US"/>
          </a:p>
        </p:txBody>
      </p:sp>
      <p:sp>
        <p:nvSpPr>
          <p:cNvPr id="8" name="Footer Placeholder 7">
            <a:extLst>
              <a:ext uri="{FF2B5EF4-FFF2-40B4-BE49-F238E27FC236}">
                <a16:creationId xmlns:a16="http://schemas.microsoft.com/office/drawing/2014/main" id="{38470095-ED14-C7C5-A13B-93EADFAF42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DBBA7E-B245-F2F3-B222-B45D6FAFDA2D}"/>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82017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FD62F-6E62-ACA3-A6EA-8DE5D0B4AF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4239A-F668-6899-68E9-0C6D2E21D050}"/>
              </a:ext>
            </a:extLst>
          </p:cNvPr>
          <p:cNvSpPr>
            <a:spLocks noGrp="1"/>
          </p:cNvSpPr>
          <p:nvPr>
            <p:ph type="dt" sz="half" idx="10"/>
          </p:nvPr>
        </p:nvSpPr>
        <p:spPr/>
        <p:txBody>
          <a:bodyPr/>
          <a:lstStyle/>
          <a:p>
            <a:fld id="{DFBE1AAD-F361-497A-A3C6-EDF96380D7F0}" type="datetimeFigureOut">
              <a:rPr lang="en-US" smtClean="0"/>
              <a:t>2/3/2025</a:t>
            </a:fld>
            <a:endParaRPr lang="en-US"/>
          </a:p>
        </p:txBody>
      </p:sp>
      <p:sp>
        <p:nvSpPr>
          <p:cNvPr id="4" name="Footer Placeholder 3">
            <a:extLst>
              <a:ext uri="{FF2B5EF4-FFF2-40B4-BE49-F238E27FC236}">
                <a16:creationId xmlns:a16="http://schemas.microsoft.com/office/drawing/2014/main" id="{FB9DC90E-1F0D-51AC-3226-6931DC078D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828570-1CDE-EA82-B331-C3586081DF3C}"/>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262776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1795DC-DBBD-FF50-C646-A6189E65CAA7}"/>
              </a:ext>
            </a:extLst>
          </p:cNvPr>
          <p:cNvSpPr>
            <a:spLocks noGrp="1"/>
          </p:cNvSpPr>
          <p:nvPr>
            <p:ph type="dt" sz="half" idx="10"/>
          </p:nvPr>
        </p:nvSpPr>
        <p:spPr/>
        <p:txBody>
          <a:bodyPr/>
          <a:lstStyle/>
          <a:p>
            <a:fld id="{DFBE1AAD-F361-497A-A3C6-EDF96380D7F0}" type="datetimeFigureOut">
              <a:rPr lang="en-US" smtClean="0"/>
              <a:t>2/3/2025</a:t>
            </a:fld>
            <a:endParaRPr lang="en-US"/>
          </a:p>
        </p:txBody>
      </p:sp>
      <p:sp>
        <p:nvSpPr>
          <p:cNvPr id="3" name="Footer Placeholder 2">
            <a:extLst>
              <a:ext uri="{FF2B5EF4-FFF2-40B4-BE49-F238E27FC236}">
                <a16:creationId xmlns:a16="http://schemas.microsoft.com/office/drawing/2014/main" id="{A42BAF80-5B02-9EB6-3C24-E00766B8E1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48F9E6-7F11-ECF0-CFE9-4B5DF14993AF}"/>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1769461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2CA4E-C5CC-3C69-4F56-ED2C5B741A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CF6158-452E-7C0A-BC4A-947A8539A4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4D7066-8A03-3C6B-3A44-9A39111A15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ED3938-6A6D-ED4C-54B1-27CBB0CD3117}"/>
              </a:ext>
            </a:extLst>
          </p:cNvPr>
          <p:cNvSpPr>
            <a:spLocks noGrp="1"/>
          </p:cNvSpPr>
          <p:nvPr>
            <p:ph type="dt" sz="half" idx="10"/>
          </p:nvPr>
        </p:nvSpPr>
        <p:spPr/>
        <p:txBody>
          <a:bodyPr/>
          <a:lstStyle/>
          <a:p>
            <a:fld id="{DFBE1AAD-F361-497A-A3C6-EDF96380D7F0}" type="datetimeFigureOut">
              <a:rPr lang="en-US" smtClean="0"/>
              <a:t>2/3/2025</a:t>
            </a:fld>
            <a:endParaRPr lang="en-US"/>
          </a:p>
        </p:txBody>
      </p:sp>
      <p:sp>
        <p:nvSpPr>
          <p:cNvPr id="6" name="Footer Placeholder 5">
            <a:extLst>
              <a:ext uri="{FF2B5EF4-FFF2-40B4-BE49-F238E27FC236}">
                <a16:creationId xmlns:a16="http://schemas.microsoft.com/office/drawing/2014/main" id="{5B1FC539-FAD8-9329-EFF8-95977714B1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7FEF82-BC6B-D1A2-8CB6-9F6910EDD239}"/>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1975491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1DE9D-8588-A8B2-0EEB-14364AA68F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8C21C8-F0BB-D635-7ADC-6DEE97B8C7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FFF9F2-B9B2-E7DF-21F4-2C3AB942EF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373829-6993-CD92-0EE8-A503604E6D83}"/>
              </a:ext>
            </a:extLst>
          </p:cNvPr>
          <p:cNvSpPr>
            <a:spLocks noGrp="1"/>
          </p:cNvSpPr>
          <p:nvPr>
            <p:ph type="dt" sz="half" idx="10"/>
          </p:nvPr>
        </p:nvSpPr>
        <p:spPr/>
        <p:txBody>
          <a:bodyPr/>
          <a:lstStyle/>
          <a:p>
            <a:fld id="{DFBE1AAD-F361-497A-A3C6-EDF96380D7F0}" type="datetimeFigureOut">
              <a:rPr lang="en-US" smtClean="0"/>
              <a:t>2/3/2025</a:t>
            </a:fld>
            <a:endParaRPr lang="en-US"/>
          </a:p>
        </p:txBody>
      </p:sp>
      <p:sp>
        <p:nvSpPr>
          <p:cNvPr id="6" name="Footer Placeholder 5">
            <a:extLst>
              <a:ext uri="{FF2B5EF4-FFF2-40B4-BE49-F238E27FC236}">
                <a16:creationId xmlns:a16="http://schemas.microsoft.com/office/drawing/2014/main" id="{EC3F13DE-B589-C746-A385-8B73F368EE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AEE6BF-D267-6B6A-C849-A9B32FA761E9}"/>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2933626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A18DC5-24FE-B03C-6C05-21C962ADAF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24AC1-A10B-05B4-F1EC-BD6C2AFB71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8EFB33-1D7A-8274-C676-4D41411DEC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FBE1AAD-F361-497A-A3C6-EDF96380D7F0}" type="datetimeFigureOut">
              <a:rPr lang="en-US" smtClean="0"/>
              <a:t>2/3/2025</a:t>
            </a:fld>
            <a:endParaRPr lang="en-US"/>
          </a:p>
        </p:txBody>
      </p:sp>
      <p:sp>
        <p:nvSpPr>
          <p:cNvPr id="5" name="Footer Placeholder 4">
            <a:extLst>
              <a:ext uri="{FF2B5EF4-FFF2-40B4-BE49-F238E27FC236}">
                <a16:creationId xmlns:a16="http://schemas.microsoft.com/office/drawing/2014/main" id="{03CAF355-7F20-93CE-AD61-8570B332B2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2BA9FA8-FA0E-B793-8FC3-933FB0D585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EF3EFC-83B2-4A48-981D-BFAA511B85D7}" type="slidenum">
              <a:rPr lang="en-US" smtClean="0"/>
              <a:t>‹#›</a:t>
            </a:fld>
            <a:endParaRPr lang="en-US"/>
          </a:p>
        </p:txBody>
      </p:sp>
    </p:spTree>
    <p:extLst>
      <p:ext uri="{BB962C8B-B14F-4D97-AF65-F5344CB8AC3E}">
        <p14:creationId xmlns:p14="http://schemas.microsoft.com/office/powerpoint/2010/main" val="727912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hyperlink" Target="http://www.safetyworksmaine.gov/" TargetMode="External"/><Relationship Id="rId7" Type="http://schemas.openxmlformats.org/officeDocument/2006/relationships/image" Target="../media/image13.png"/><Relationship Id="rId2" Type="http://schemas.openxmlformats.org/officeDocument/2006/relationships/hyperlink" Target="http://www.osha.gov/" TargetMode="External"/><Relationship Id="rId1" Type="http://schemas.openxmlformats.org/officeDocument/2006/relationships/slideLayout" Target="../slideLayouts/slideLayout2.xml"/><Relationship Id="rId6" Type="http://schemas.openxmlformats.org/officeDocument/2006/relationships/image" Target="../media/image3.tif"/><Relationship Id="rId5" Type="http://schemas.openxmlformats.org/officeDocument/2006/relationships/image" Target="../media/image2.png"/><Relationship Id="rId4" Type="http://schemas.openxmlformats.org/officeDocument/2006/relationships/hyperlink" Target="http://www.oshaedne.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www.osha.gov/penalti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7D4DC934-0AF3-09D2-8425-CA7A15B3DF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52" y="649479"/>
            <a:ext cx="7489933" cy="2153355"/>
          </a:xfrm>
          <a:prstGeom prst="rect">
            <a:avLst/>
          </a:prstGeom>
        </p:spPr>
      </p:pic>
      <p:pic>
        <p:nvPicPr>
          <p:cNvPr id="7" name="Picture 6">
            <a:extLst>
              <a:ext uri="{FF2B5EF4-FFF2-40B4-BE49-F238E27FC236}">
                <a16:creationId xmlns:a16="http://schemas.microsoft.com/office/drawing/2014/main" id="{1C10E39F-B958-4E9B-AC3A-D4BEF04B1382}"/>
              </a:ext>
            </a:extLst>
          </p:cNvPr>
          <p:cNvPicPr>
            <a:picLocks noChangeAspect="1"/>
          </p:cNvPicPr>
          <p:nvPr/>
        </p:nvPicPr>
        <p:blipFill>
          <a:blip r:embed="rId4"/>
          <a:stretch>
            <a:fillRect/>
          </a:stretch>
        </p:blipFill>
        <p:spPr>
          <a:xfrm>
            <a:off x="564980" y="3652176"/>
            <a:ext cx="11062040" cy="1850820"/>
          </a:xfrm>
          <a:prstGeom prst="rect">
            <a:avLst/>
          </a:prstGeom>
        </p:spPr>
      </p:pic>
      <p:pic>
        <p:nvPicPr>
          <p:cNvPr id="2" name="Content Placeholder 9" descr="Logo, company name&#10;&#10;Description automatically generated">
            <a:extLst>
              <a:ext uri="{FF2B5EF4-FFF2-40B4-BE49-F238E27FC236}">
                <a16:creationId xmlns:a16="http://schemas.microsoft.com/office/drawing/2014/main" id="{B700CEC6-E3B7-B3A2-4D57-D79BE0A5B3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5887" y="769576"/>
            <a:ext cx="2097157" cy="1604325"/>
          </a:xfrm>
          <a:prstGeom prst="rect">
            <a:avLst/>
          </a:prstGeom>
        </p:spPr>
      </p:pic>
    </p:spTree>
    <p:extLst>
      <p:ext uri="{BB962C8B-B14F-4D97-AF65-F5344CB8AC3E}">
        <p14:creationId xmlns:p14="http://schemas.microsoft.com/office/powerpoint/2010/main" val="3857167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775CC1-B66A-E242-3168-C15752749741}"/>
              </a:ext>
            </a:extLst>
          </p:cNvPr>
          <p:cNvSpPr>
            <a:spLocks noGrp="1"/>
          </p:cNvSpPr>
          <p:nvPr>
            <p:ph idx="1"/>
          </p:nvPr>
        </p:nvSpPr>
        <p:spPr>
          <a:xfrm>
            <a:off x="1742440" y="1825625"/>
            <a:ext cx="8407400" cy="3325496"/>
          </a:xfrm>
        </p:spPr>
        <p:txBody>
          <a:bodyPr/>
          <a:lstStyle/>
          <a:p>
            <a:pPr marL="0" indent="0">
              <a:buNone/>
            </a:pPr>
            <a:endParaRPr lang="en-US" dirty="0"/>
          </a:p>
          <a:p>
            <a:pPr marL="0" indent="0">
              <a:buNone/>
            </a:pPr>
            <a:r>
              <a:rPr lang="en-US" dirty="0">
                <a:hlinkClick r:id="rId2"/>
              </a:rPr>
              <a:t>www.osha.gov</a:t>
            </a:r>
            <a:r>
              <a:rPr lang="en-US" dirty="0"/>
              <a:t>				    207-626-9160</a:t>
            </a:r>
          </a:p>
          <a:p>
            <a:pPr marL="0" indent="0">
              <a:buNone/>
            </a:pPr>
            <a:endParaRPr lang="en-US" dirty="0"/>
          </a:p>
          <a:p>
            <a:pPr marL="0" indent="0">
              <a:buNone/>
            </a:pPr>
            <a:r>
              <a:rPr lang="en-US" dirty="0">
                <a:hlinkClick r:id="rId3"/>
              </a:rPr>
              <a:t>www.safetyworksmaine.gov</a:t>
            </a:r>
            <a:r>
              <a:rPr lang="en-US" dirty="0"/>
              <a:t>  		1-877-723-3345</a:t>
            </a:r>
          </a:p>
          <a:p>
            <a:pPr marL="0" indent="0">
              <a:buNone/>
            </a:pPr>
            <a:endParaRPr lang="en-US" dirty="0"/>
          </a:p>
          <a:p>
            <a:pPr marL="0" indent="0">
              <a:buNone/>
            </a:pPr>
            <a:r>
              <a:rPr lang="en-US" dirty="0">
                <a:hlinkClick r:id="rId4"/>
              </a:rPr>
              <a:t>www.oshaedne.com</a:t>
            </a:r>
            <a:r>
              <a:rPr lang="en-US" dirty="0"/>
              <a:t>  			1-800-449-6742</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FBF5A485-7445-36B7-6CEA-121AD9D5C7DE}"/>
              </a:ext>
            </a:extLst>
          </p:cNvPr>
          <p:cNvPicPr>
            <a:picLocks noChangeAspect="1"/>
          </p:cNvPicPr>
          <p:nvPr/>
        </p:nvPicPr>
        <p:blipFill>
          <a:blip r:embed="rId5"/>
          <a:stretch>
            <a:fillRect/>
          </a:stretch>
        </p:blipFill>
        <p:spPr>
          <a:xfrm>
            <a:off x="697060" y="133561"/>
            <a:ext cx="11062040" cy="1692064"/>
          </a:xfrm>
          <a:prstGeom prst="rect">
            <a:avLst/>
          </a:prstGeom>
        </p:spPr>
      </p:pic>
      <p:pic>
        <p:nvPicPr>
          <p:cNvPr id="5" name="Content Placeholder 9" descr="Logo, company name&#10;&#10;Description automatically generated">
            <a:extLst>
              <a:ext uri="{FF2B5EF4-FFF2-40B4-BE49-F238E27FC236}">
                <a16:creationId xmlns:a16="http://schemas.microsoft.com/office/drawing/2014/main" id="{57C528D7-62EC-E04B-932B-37FF2BCA42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6040" y="5375282"/>
            <a:ext cx="1600200" cy="1224153"/>
          </a:xfrm>
          <a:prstGeom prst="rect">
            <a:avLst/>
          </a:prstGeom>
        </p:spPr>
      </p:pic>
      <p:pic>
        <p:nvPicPr>
          <p:cNvPr id="6" name="Picture 4">
            <a:extLst>
              <a:ext uri="{FF2B5EF4-FFF2-40B4-BE49-F238E27FC236}">
                <a16:creationId xmlns:a16="http://schemas.microsoft.com/office/drawing/2014/main" id="{5225AE30-B716-3076-2873-AE6A0482608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644058" y="5451169"/>
            <a:ext cx="3204380" cy="10093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ext&#10;&#10;Description automatically generated with low confidence">
            <a:extLst>
              <a:ext uri="{FF2B5EF4-FFF2-40B4-BE49-F238E27FC236}">
                <a16:creationId xmlns:a16="http://schemas.microsoft.com/office/drawing/2014/main" id="{E0064330-2343-4848-40F5-8FA35521BA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000" y="5560163"/>
            <a:ext cx="3614858" cy="1039272"/>
          </a:xfrm>
          <a:prstGeom prst="rect">
            <a:avLst/>
          </a:prstGeom>
        </p:spPr>
      </p:pic>
    </p:spTree>
    <p:extLst>
      <p:ext uri="{BB962C8B-B14F-4D97-AF65-F5344CB8AC3E}">
        <p14:creationId xmlns:p14="http://schemas.microsoft.com/office/powerpoint/2010/main" val="465045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90" name="Rectangle 20489">
            <a:extLst>
              <a:ext uri="{FF2B5EF4-FFF2-40B4-BE49-F238E27FC236}">
                <a16:creationId xmlns:a16="http://schemas.microsoft.com/office/drawing/2014/main" id="{B66D7F65-E9B6-4775-8355-D095CC73C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Title 2">
            <a:extLst>
              <a:ext uri="{FF2B5EF4-FFF2-40B4-BE49-F238E27FC236}">
                <a16:creationId xmlns:a16="http://schemas.microsoft.com/office/drawing/2014/main" id="{295B51AE-A845-DEAE-5216-6F6BEB8BA145}"/>
              </a:ext>
            </a:extLst>
          </p:cNvPr>
          <p:cNvSpPr>
            <a:spLocks noGrp="1" noChangeArrowheads="1"/>
          </p:cNvSpPr>
          <p:nvPr>
            <p:ph type="title"/>
          </p:nvPr>
        </p:nvSpPr>
        <p:spPr>
          <a:xfrm>
            <a:off x="1136396" y="502021"/>
            <a:ext cx="6173262" cy="1655483"/>
          </a:xfrm>
        </p:spPr>
        <p:txBody>
          <a:bodyPr vert="horz" lIns="91440" tIns="45720" rIns="91440" bIns="45720" rtlCol="0" anchor="b">
            <a:normAutofit/>
          </a:bodyPr>
          <a:lstStyle/>
          <a:p>
            <a:r>
              <a:rPr lang="en-US" altLang="en-US" sz="2800" b="1"/>
              <a:t>Agency Priority</a:t>
            </a:r>
            <a:br>
              <a:rPr lang="en-US" altLang="en-US" sz="2800" b="1"/>
            </a:br>
            <a:br>
              <a:rPr lang="en-US" altLang="en-US" sz="2800" b="1"/>
            </a:br>
            <a:r>
              <a:rPr lang="en-US" altLang="en-US" sz="2800" b="1"/>
              <a:t>National Emphasis Program on Trenching &amp; Excavating</a:t>
            </a:r>
          </a:p>
        </p:txBody>
      </p:sp>
      <p:sp>
        <p:nvSpPr>
          <p:cNvPr id="7" name="TextBox 6">
            <a:extLst>
              <a:ext uri="{FF2B5EF4-FFF2-40B4-BE49-F238E27FC236}">
                <a16:creationId xmlns:a16="http://schemas.microsoft.com/office/drawing/2014/main" id="{9B2F558E-D82A-C6C1-787E-4EFE10BBCF2B}"/>
              </a:ext>
            </a:extLst>
          </p:cNvPr>
          <p:cNvSpPr txBox="1"/>
          <p:nvPr/>
        </p:nvSpPr>
        <p:spPr>
          <a:xfrm>
            <a:off x="1136397" y="2408518"/>
            <a:ext cx="6173262" cy="353508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defRPr/>
            </a:pPr>
            <a:r>
              <a:rPr lang="en-US" sz="2000" dirty="0">
                <a:sym typeface="Wingdings" panose="05000000000000000000" pitchFamily="2" charset="2"/>
              </a:rPr>
              <a:t> </a:t>
            </a:r>
            <a:r>
              <a:rPr lang="en-US" sz="2000" dirty="0"/>
              <a:t>Reduce Trenching Hazards Through Enforcement and Compliance Assistance</a:t>
            </a:r>
            <a:br>
              <a:rPr lang="en-US" sz="2000" dirty="0"/>
            </a:br>
            <a:endParaRPr lang="en-US" sz="2000" dirty="0"/>
          </a:p>
          <a:p>
            <a:pPr indent="-228600">
              <a:lnSpc>
                <a:spcPct val="90000"/>
              </a:lnSpc>
              <a:spcAft>
                <a:spcPts val="600"/>
              </a:spcAft>
              <a:buFont typeface="Arial" panose="020B0604020202020204" pitchFamily="34" charset="0"/>
              <a:buChar char="•"/>
              <a:defRPr/>
            </a:pPr>
            <a:r>
              <a:rPr lang="en-US" sz="2000" dirty="0"/>
              <a:t>Oct 1, 2018 - National Emphasis Program on Trenching &amp; Excavation</a:t>
            </a:r>
          </a:p>
          <a:p>
            <a:pPr indent="-228600">
              <a:lnSpc>
                <a:spcPct val="90000"/>
              </a:lnSpc>
              <a:spcAft>
                <a:spcPts val="600"/>
              </a:spcAft>
              <a:buFont typeface="Arial" panose="020B0604020202020204" pitchFamily="34" charset="0"/>
              <a:buChar char="•"/>
              <a:defRPr/>
            </a:pPr>
            <a:endParaRPr lang="en-US" sz="2000" dirty="0"/>
          </a:p>
          <a:p>
            <a:pPr indent="-228600">
              <a:lnSpc>
                <a:spcPct val="90000"/>
              </a:lnSpc>
              <a:spcAft>
                <a:spcPts val="600"/>
              </a:spcAft>
              <a:buFont typeface="Arial" panose="020B0604020202020204" pitchFamily="34" charset="0"/>
              <a:buChar char="•"/>
              <a:defRPr/>
            </a:pPr>
            <a:r>
              <a:rPr lang="en-US" sz="2000" dirty="0">
                <a:sym typeface="Wingdings" panose="05000000000000000000" pitchFamily="2" charset="2"/>
              </a:rPr>
              <a:t> </a:t>
            </a:r>
            <a:r>
              <a:rPr lang="en-US" sz="2000" dirty="0"/>
              <a:t>CSHOs shall initiate inspections under this NEP whenever they observe an open trench or an open excavation, regardless of whether or not a violation is readily observed.</a:t>
            </a:r>
          </a:p>
          <a:p>
            <a:pPr indent="-228600">
              <a:lnSpc>
                <a:spcPct val="90000"/>
              </a:lnSpc>
              <a:spcAft>
                <a:spcPts val="600"/>
              </a:spcAft>
              <a:buFont typeface="Arial" panose="020B0604020202020204" pitchFamily="34" charset="0"/>
              <a:buChar char="•"/>
              <a:defRPr/>
            </a:pPr>
            <a:endParaRPr lang="en-US" sz="2000" dirty="0"/>
          </a:p>
        </p:txBody>
      </p:sp>
      <p:pic>
        <p:nvPicPr>
          <p:cNvPr id="20485" name="Picture 9">
            <a:extLst>
              <a:ext uri="{FF2B5EF4-FFF2-40B4-BE49-F238E27FC236}">
                <a16:creationId xmlns:a16="http://schemas.microsoft.com/office/drawing/2014/main" id="{90799656-8B56-448D-D071-287E7264352F}"/>
              </a:ext>
            </a:extLst>
          </p:cNvPr>
          <p:cNvPicPr>
            <a:picLocks noChangeAspect="1"/>
          </p:cNvPicPr>
          <p:nvPr/>
        </p:nvPicPr>
        <p:blipFill>
          <a:blip r:embed="rId3">
            <a:extLst>
              <a:ext uri="{28A0092B-C50C-407E-A947-70E740481C1C}">
                <a14:useLocalDpi xmlns:a14="http://schemas.microsoft.com/office/drawing/2010/main" val="0"/>
              </a:ext>
            </a:extLst>
          </a:blip>
          <a:srcRect l="10824" r="4353"/>
          <a:stretch/>
        </p:blipFill>
        <p:spPr bwMode="auto">
          <a:xfrm>
            <a:off x="8115300" y="-12515"/>
            <a:ext cx="4076700" cy="64186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Rectangle 20491">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7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4" name="Rectangle 20493">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97749EA6-8774-FE13-23FF-D9E6C4953085}"/>
              </a:ext>
            </a:extLst>
          </p:cNvPr>
          <p:cNvSpPr>
            <a:spLocks noGrp="1" noChangeArrowheads="1"/>
          </p:cNvSpPr>
          <p:nvPr>
            <p:ph type="title"/>
          </p:nvPr>
        </p:nvSpPr>
        <p:spPr>
          <a:xfrm>
            <a:off x="1094873" y="84305"/>
            <a:ext cx="10002253" cy="868363"/>
          </a:xfrm>
        </p:spPr>
        <p:txBody>
          <a:bodyPr/>
          <a:lstStyle/>
          <a:p>
            <a:pPr algn="ctr" eaLnBrk="1" hangingPunct="1"/>
            <a:r>
              <a:rPr lang="en-US" altLang="en-US" dirty="0">
                <a:latin typeface="Calibri" panose="020F0502020204030204" pitchFamily="34" charset="0"/>
              </a:rPr>
              <a:t>Penalty Levels: January 15, 2025</a:t>
            </a:r>
          </a:p>
        </p:txBody>
      </p:sp>
      <p:sp>
        <p:nvSpPr>
          <p:cNvPr id="5" name="Rectangle 4" descr="Gray shaded box">
            <a:extLst>
              <a:ext uri="{FF2B5EF4-FFF2-40B4-BE49-F238E27FC236}">
                <a16:creationId xmlns:a16="http://schemas.microsoft.com/office/drawing/2014/main" id="{AA438E76-7471-15B5-437D-D15139D7993F}"/>
              </a:ext>
            </a:extLst>
          </p:cNvPr>
          <p:cNvSpPr/>
          <p:nvPr/>
        </p:nvSpPr>
        <p:spPr bwMode="auto">
          <a:xfrm>
            <a:off x="295779" y="5932919"/>
            <a:ext cx="11369040" cy="461963"/>
          </a:xfrm>
          <a:prstGeom prst="rect">
            <a:avLst/>
          </a:prstGeom>
          <a:solidFill>
            <a:schemeClr val="tx1">
              <a:lumMod val="75000"/>
              <a:lumOff val="25000"/>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hlinkClick r:id="rId3">
                  <a:extLst>
                    <a:ext uri="{A12FA001-AC4F-418D-AE19-62706E023703}">
                      <ahyp:hlinkClr xmlns:ahyp="http://schemas.microsoft.com/office/drawing/2018/hyperlinkcolor" val="tx"/>
                    </a:ext>
                  </a:extLst>
                </a:hlinkClick>
              </a:rPr>
              <a:t>www.osha.gov/penalties</a:t>
            </a:r>
            <a:r>
              <a:rPr lang="en-US" dirty="0">
                <a:solidFill>
                  <a:schemeClr val="tx1"/>
                </a:solidFill>
              </a:rPr>
              <a:t> </a:t>
            </a:r>
          </a:p>
          <a:p>
            <a:pPr algn="ctr">
              <a:defRPr/>
            </a:pPr>
            <a:r>
              <a:rPr lang="en-US" dirty="0">
                <a:solidFill>
                  <a:schemeClr val="tx1"/>
                </a:solidFill>
              </a:rPr>
              <a:t>www.maine.gov/labor/workplace_safety/publicsector.shtml</a:t>
            </a:r>
          </a:p>
        </p:txBody>
      </p:sp>
      <p:graphicFrame>
        <p:nvGraphicFramePr>
          <p:cNvPr id="3" name="Table 2">
            <a:extLst>
              <a:ext uri="{FF2B5EF4-FFF2-40B4-BE49-F238E27FC236}">
                <a16:creationId xmlns:a16="http://schemas.microsoft.com/office/drawing/2014/main" id="{02CA0A1D-E902-E4E2-875B-DF10C7B418F4}"/>
              </a:ext>
            </a:extLst>
          </p:cNvPr>
          <p:cNvGraphicFramePr>
            <a:graphicFrameLocks noGrp="1"/>
          </p:cNvGraphicFramePr>
          <p:nvPr>
            <p:extLst>
              <p:ext uri="{D42A27DB-BD31-4B8C-83A1-F6EECF244321}">
                <p14:modId xmlns:p14="http://schemas.microsoft.com/office/powerpoint/2010/main" val="3837871956"/>
              </p:ext>
            </p:extLst>
          </p:nvPr>
        </p:nvGraphicFramePr>
        <p:xfrm>
          <a:off x="944819" y="1122533"/>
          <a:ext cx="10190602" cy="3934832"/>
        </p:xfrm>
        <a:graphic>
          <a:graphicData uri="http://schemas.openxmlformats.org/drawingml/2006/table">
            <a:tbl>
              <a:tblPr>
                <a:tableStyleId>{5C22544A-7EE6-4342-B048-85BDC9FD1C3A}</a:tableStyleId>
              </a:tblPr>
              <a:tblGrid>
                <a:gridCol w="1415008">
                  <a:extLst>
                    <a:ext uri="{9D8B030D-6E8A-4147-A177-3AD203B41FA5}">
                      <a16:colId xmlns:a16="http://schemas.microsoft.com/office/drawing/2014/main" val="2990095136"/>
                    </a:ext>
                  </a:extLst>
                </a:gridCol>
                <a:gridCol w="1398928">
                  <a:extLst>
                    <a:ext uri="{9D8B030D-6E8A-4147-A177-3AD203B41FA5}">
                      <a16:colId xmlns:a16="http://schemas.microsoft.com/office/drawing/2014/main" val="1592047430"/>
                    </a:ext>
                  </a:extLst>
                </a:gridCol>
                <a:gridCol w="2114031">
                  <a:extLst>
                    <a:ext uri="{9D8B030D-6E8A-4147-A177-3AD203B41FA5}">
                      <a16:colId xmlns:a16="http://schemas.microsoft.com/office/drawing/2014/main" val="730284013"/>
                    </a:ext>
                  </a:extLst>
                </a:gridCol>
                <a:gridCol w="338095">
                  <a:extLst>
                    <a:ext uri="{9D8B030D-6E8A-4147-A177-3AD203B41FA5}">
                      <a16:colId xmlns:a16="http://schemas.microsoft.com/office/drawing/2014/main" val="2971969555"/>
                    </a:ext>
                  </a:extLst>
                </a:gridCol>
                <a:gridCol w="1287199">
                  <a:extLst>
                    <a:ext uri="{9D8B030D-6E8A-4147-A177-3AD203B41FA5}">
                      <a16:colId xmlns:a16="http://schemas.microsoft.com/office/drawing/2014/main" val="2515705285"/>
                    </a:ext>
                  </a:extLst>
                </a:gridCol>
                <a:gridCol w="1293600">
                  <a:extLst>
                    <a:ext uri="{9D8B030D-6E8A-4147-A177-3AD203B41FA5}">
                      <a16:colId xmlns:a16="http://schemas.microsoft.com/office/drawing/2014/main" val="116652328"/>
                    </a:ext>
                  </a:extLst>
                </a:gridCol>
                <a:gridCol w="2343741">
                  <a:extLst>
                    <a:ext uri="{9D8B030D-6E8A-4147-A177-3AD203B41FA5}">
                      <a16:colId xmlns:a16="http://schemas.microsoft.com/office/drawing/2014/main" val="1034612195"/>
                    </a:ext>
                  </a:extLst>
                </a:gridCol>
              </a:tblGrid>
              <a:tr h="269075">
                <a:tc gridSpan="3">
                  <a:txBody>
                    <a:bodyPr/>
                    <a:lstStyle/>
                    <a:p>
                      <a:pPr algn="ctr" fontAlgn="ctr"/>
                      <a:r>
                        <a:rPr lang="en-US" sz="1800" b="1" u="none" strike="noStrike" dirty="0">
                          <a:solidFill>
                            <a:schemeClr val="tx1"/>
                          </a:solidFill>
                          <a:effectLst/>
                        </a:rPr>
                        <a:t>OSHA - Private Sector Employers, Per Violation</a:t>
                      </a:r>
                      <a:endParaRPr lang="en-US" sz="1800" b="1" i="0" u="none" strike="noStrike" dirty="0">
                        <a:solidFill>
                          <a:schemeClr val="tx1"/>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a:txBody>
                    <a:bodyPr/>
                    <a:lstStyle/>
                    <a:p>
                      <a:pPr algn="ctr" fontAlgn="b"/>
                      <a:endParaRPr lang="en-US" sz="1800" b="1" i="0" u="none" strike="noStrike" dirty="0">
                        <a:solidFill>
                          <a:schemeClr val="tx1"/>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algn="ctr" fontAlgn="ctr"/>
                      <a:r>
                        <a:rPr lang="en-US" sz="1800" b="1" u="none" strike="noStrike" dirty="0">
                          <a:solidFill>
                            <a:schemeClr val="tx1"/>
                          </a:solidFill>
                          <a:effectLst/>
                        </a:rPr>
                        <a:t>*BLS - Public Sector Employers, Per Violation</a:t>
                      </a:r>
                      <a:endParaRPr lang="en-US" sz="1800" b="1" i="0" u="none" strike="noStrike" dirty="0">
                        <a:solidFill>
                          <a:schemeClr val="tx1"/>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57576608"/>
                  </a:ext>
                </a:extLst>
              </a:tr>
              <a:tr h="595226">
                <a:tc>
                  <a:txBody>
                    <a:bodyPr/>
                    <a:lstStyle/>
                    <a:p>
                      <a:pPr algn="ctr" fontAlgn="b"/>
                      <a:r>
                        <a:rPr lang="en-US" sz="1800" b="1" u="none" strike="noStrike" dirty="0">
                          <a:solidFill>
                            <a:srgbClr val="002060"/>
                          </a:solidFill>
                          <a:effectLst/>
                        </a:rPr>
                        <a:t>Type of Violation</a:t>
                      </a:r>
                      <a:endParaRPr lang="en-US" sz="1800" b="1" i="0" u="none" strike="noStrike" dirty="0">
                        <a:solidFill>
                          <a:srgbClr val="00206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alpha val="50000"/>
                      </a:schemeClr>
                    </a:solidFill>
                  </a:tcPr>
                </a:tc>
                <a:tc>
                  <a:txBody>
                    <a:bodyPr/>
                    <a:lstStyle/>
                    <a:p>
                      <a:pPr algn="ctr" fontAlgn="b"/>
                      <a:r>
                        <a:rPr lang="en-US" sz="1800" b="1" u="none" strike="noStrike" dirty="0">
                          <a:solidFill>
                            <a:srgbClr val="002060"/>
                          </a:solidFill>
                          <a:effectLst/>
                        </a:rPr>
                        <a:t>Penalty Minimum</a:t>
                      </a:r>
                      <a:endParaRPr lang="en-US" sz="1800" b="1" i="0" u="none" strike="noStrike" dirty="0">
                        <a:solidFill>
                          <a:srgbClr val="00206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alpha val="50000"/>
                      </a:schemeClr>
                    </a:solidFill>
                  </a:tcPr>
                </a:tc>
                <a:tc>
                  <a:txBody>
                    <a:bodyPr/>
                    <a:lstStyle/>
                    <a:p>
                      <a:pPr algn="ctr" fontAlgn="b"/>
                      <a:r>
                        <a:rPr lang="en-US" sz="1800" b="1" u="none" strike="noStrike" dirty="0">
                          <a:solidFill>
                            <a:srgbClr val="002060"/>
                          </a:solidFill>
                          <a:effectLst/>
                        </a:rPr>
                        <a:t>Penalty Maximum</a:t>
                      </a:r>
                      <a:endParaRPr lang="en-US" sz="1800" b="1" i="0" u="none" strike="noStrike" dirty="0">
                        <a:solidFill>
                          <a:srgbClr val="00206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alpha val="50000"/>
                      </a:schemeClr>
                    </a:solidFill>
                  </a:tcPr>
                </a:tc>
                <a:tc>
                  <a:txBody>
                    <a:bodyPr/>
                    <a:lstStyle/>
                    <a:p>
                      <a:pPr algn="ctr" fontAlgn="b"/>
                      <a:endParaRPr lang="en-US" sz="1600" b="1" i="0" u="none" strike="noStrike" dirty="0">
                        <a:solidFill>
                          <a:srgbClr val="00206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800" b="1" u="none" strike="noStrike" dirty="0">
                          <a:solidFill>
                            <a:srgbClr val="002060"/>
                          </a:solidFill>
                          <a:effectLst/>
                        </a:rPr>
                        <a:t>Type of Violation</a:t>
                      </a:r>
                      <a:endParaRPr lang="en-US" sz="1800" b="1" i="0" u="none" strike="noStrike" dirty="0">
                        <a:solidFill>
                          <a:srgbClr val="00206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alpha val="50000"/>
                      </a:schemeClr>
                    </a:solidFill>
                  </a:tcPr>
                </a:tc>
                <a:tc>
                  <a:txBody>
                    <a:bodyPr/>
                    <a:lstStyle/>
                    <a:p>
                      <a:pPr algn="ctr" fontAlgn="b"/>
                      <a:r>
                        <a:rPr lang="en-US" sz="1800" b="1" u="none" strike="noStrike" dirty="0">
                          <a:solidFill>
                            <a:srgbClr val="002060"/>
                          </a:solidFill>
                          <a:effectLst/>
                        </a:rPr>
                        <a:t>Penalty Minimum</a:t>
                      </a:r>
                      <a:endParaRPr lang="en-US" sz="1800" b="1" i="0" u="none" strike="noStrike" dirty="0">
                        <a:solidFill>
                          <a:srgbClr val="00206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alpha val="50000"/>
                      </a:schemeClr>
                    </a:solidFill>
                  </a:tcPr>
                </a:tc>
                <a:tc>
                  <a:txBody>
                    <a:bodyPr/>
                    <a:lstStyle/>
                    <a:p>
                      <a:pPr algn="ctr" fontAlgn="b"/>
                      <a:r>
                        <a:rPr lang="en-US" sz="1800" b="1" u="none" strike="noStrike" dirty="0">
                          <a:solidFill>
                            <a:srgbClr val="002060"/>
                          </a:solidFill>
                          <a:effectLst/>
                        </a:rPr>
                        <a:t>Penalty Maximum</a:t>
                      </a:r>
                      <a:endParaRPr lang="en-US" sz="1800" b="1" i="0" u="none" strike="noStrike" dirty="0">
                        <a:solidFill>
                          <a:srgbClr val="00206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alpha val="50000"/>
                      </a:schemeClr>
                    </a:solidFill>
                  </a:tcPr>
                </a:tc>
                <a:extLst>
                  <a:ext uri="{0D108BD9-81ED-4DB2-BD59-A6C34878D82A}">
                    <a16:rowId xmlns:a16="http://schemas.microsoft.com/office/drawing/2014/main" val="328709677"/>
                  </a:ext>
                </a:extLst>
              </a:tr>
              <a:tr h="415843">
                <a:tc>
                  <a:txBody>
                    <a:bodyPr/>
                    <a:lstStyle/>
                    <a:p>
                      <a:pPr algn="ctr" fontAlgn="ctr"/>
                      <a:r>
                        <a:rPr lang="en-US" sz="1600" u="none" strike="noStrike">
                          <a:solidFill>
                            <a:srgbClr val="002060"/>
                          </a:solidFill>
                          <a:effectLst/>
                        </a:rPr>
                        <a:t>Serious</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$1,221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$16,550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u="none" strike="noStrike" dirty="0">
                          <a:solidFill>
                            <a:srgbClr val="002060"/>
                          </a:solidFill>
                          <a:effectLst/>
                        </a:rPr>
                        <a:t>Serious</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solidFill>
                            <a:srgbClr val="002060"/>
                          </a:solidFill>
                          <a:effectLst/>
                        </a:rPr>
                        <a:t>$0 </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solidFill>
                            <a:srgbClr val="002060"/>
                          </a:solidFill>
                          <a:effectLst/>
                        </a:rPr>
                        <a:t>$1,000 </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7942910"/>
                  </a:ext>
                </a:extLst>
              </a:tr>
              <a:tr h="529995">
                <a:tc>
                  <a:txBody>
                    <a:bodyPr/>
                    <a:lstStyle/>
                    <a:p>
                      <a:pPr algn="ctr" fontAlgn="ctr"/>
                      <a:r>
                        <a:rPr lang="en-US" sz="1600" u="none" strike="noStrike">
                          <a:solidFill>
                            <a:srgbClr val="002060"/>
                          </a:solidFill>
                          <a:effectLst/>
                        </a:rPr>
                        <a:t>Other than Serious</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$0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u="none" strike="noStrike" dirty="0">
                          <a:solidFill>
                            <a:srgbClr val="002060"/>
                          </a:solidFill>
                          <a:effectLst/>
                        </a:rPr>
                        <a:t>$16,550 </a:t>
                      </a:r>
                      <a:endParaRPr lang="en-US" sz="1600" b="0" i="0" u="none" strike="noStrike" dirty="0">
                        <a:solidFill>
                          <a:srgbClr val="002060"/>
                        </a:solidFill>
                        <a:effectLst/>
                        <a:latin typeface="Aptos Narrow" panose="020B0004020202020204" pitchFamily="34" charset="0"/>
                      </a:endParaRPr>
                    </a:p>
                    <a:p>
                      <a:pPr algn="ctr" fontAlgn="ctr"/>
                      <a:r>
                        <a:rPr lang="en-US" sz="1600" u="none" strike="noStrike" dirty="0">
                          <a:solidFill>
                            <a:srgbClr val="002060"/>
                          </a:solidFill>
                          <a:effectLst/>
                        </a:rPr>
                        <a:t>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u="none" strike="noStrike" dirty="0">
                          <a:solidFill>
                            <a:srgbClr val="002060"/>
                          </a:solidFill>
                          <a:effectLst/>
                        </a:rPr>
                        <a:t>Other than Serious</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solidFill>
                            <a:srgbClr val="002060"/>
                          </a:solidFill>
                          <a:effectLst/>
                        </a:rPr>
                        <a:t>$0 </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solidFill>
                            <a:srgbClr val="002060"/>
                          </a:solidFill>
                          <a:effectLst/>
                        </a:rPr>
                        <a:t>$1,000 </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028251"/>
                  </a:ext>
                </a:extLst>
              </a:tr>
              <a:tr h="529995">
                <a:tc>
                  <a:txBody>
                    <a:bodyPr/>
                    <a:lstStyle/>
                    <a:p>
                      <a:pPr algn="ctr" fontAlgn="ctr"/>
                      <a:r>
                        <a:rPr lang="en-US" sz="1600" u="none" strike="noStrike">
                          <a:solidFill>
                            <a:srgbClr val="002060"/>
                          </a:solidFill>
                          <a:effectLst/>
                        </a:rPr>
                        <a:t>Willful or Repeat</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$11,823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$165,514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u="none" strike="noStrike" dirty="0">
                          <a:solidFill>
                            <a:srgbClr val="002060"/>
                          </a:solidFill>
                          <a:effectLst/>
                        </a:rPr>
                        <a:t>Willful or Repeat</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$1,000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solidFill>
                            <a:srgbClr val="002060"/>
                          </a:solidFill>
                          <a:effectLst/>
                        </a:rPr>
                        <a:t>$10,000 </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2719099"/>
                  </a:ext>
                </a:extLst>
              </a:tr>
              <a:tr h="529995">
                <a:tc>
                  <a:txBody>
                    <a:bodyPr/>
                    <a:lstStyle/>
                    <a:p>
                      <a:pPr algn="ctr" fontAlgn="ctr"/>
                      <a:r>
                        <a:rPr lang="en-US" sz="1600" u="none" strike="noStrike">
                          <a:solidFill>
                            <a:srgbClr val="002060"/>
                          </a:solidFill>
                          <a:effectLst/>
                        </a:rPr>
                        <a:t>Posting Requirement</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$0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u="none" strike="noStrike" dirty="0">
                          <a:solidFill>
                            <a:srgbClr val="002060"/>
                          </a:solidFill>
                          <a:effectLst/>
                        </a:rPr>
                        <a:t>$16,550 </a:t>
                      </a:r>
                      <a:endParaRPr lang="en-US" sz="1600" b="0" i="0" u="none" strike="noStrike" dirty="0">
                        <a:solidFill>
                          <a:srgbClr val="002060"/>
                        </a:solidFill>
                        <a:effectLst/>
                        <a:latin typeface="Aptos Narrow" panose="020B0004020202020204" pitchFamily="34" charset="0"/>
                      </a:endParaRPr>
                    </a:p>
                    <a:p>
                      <a:pPr algn="ctr" fontAlgn="ctr"/>
                      <a:r>
                        <a:rPr lang="en-US" sz="1600" u="none" strike="noStrike" dirty="0">
                          <a:solidFill>
                            <a:srgbClr val="002060"/>
                          </a:solidFill>
                          <a:effectLst/>
                        </a:rPr>
                        <a:t>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u="none" strike="noStrike" dirty="0">
                          <a:solidFill>
                            <a:srgbClr val="002060"/>
                          </a:solidFill>
                          <a:effectLst/>
                        </a:rPr>
                        <a:t>Posting Requirement</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$0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$1,000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4542629"/>
                  </a:ext>
                </a:extLst>
              </a:tr>
              <a:tr h="1051838">
                <a:tc>
                  <a:txBody>
                    <a:bodyPr/>
                    <a:lstStyle/>
                    <a:p>
                      <a:pPr algn="ctr" fontAlgn="ctr"/>
                      <a:r>
                        <a:rPr lang="en-US" sz="1600" u="none" strike="noStrike">
                          <a:solidFill>
                            <a:srgbClr val="002060"/>
                          </a:solidFill>
                          <a:effectLst/>
                        </a:rPr>
                        <a:t>Failure to Abate</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N/A</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solidFill>
                            <a:srgbClr val="002060"/>
                          </a:solidFill>
                          <a:effectLst/>
                        </a:rPr>
                        <a:t>$16,550 per day unabated beyond the abatement date (up to 30 days)</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u="none" strike="noStrike" dirty="0">
                          <a:solidFill>
                            <a:srgbClr val="002060"/>
                          </a:solidFill>
                          <a:effectLst/>
                        </a:rPr>
                        <a:t>Failure to Abate</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solidFill>
                            <a:srgbClr val="002060"/>
                          </a:solidFill>
                          <a:effectLst/>
                        </a:rPr>
                        <a:t>N/A</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$1,000 per day unabated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5528952"/>
                  </a:ext>
                </a:extLst>
              </a:tr>
            </a:tbl>
          </a:graphicData>
        </a:graphic>
      </p:graphicFrame>
      <p:sp>
        <p:nvSpPr>
          <p:cNvPr id="2" name="TextBox 1">
            <a:extLst>
              <a:ext uri="{FF2B5EF4-FFF2-40B4-BE49-F238E27FC236}">
                <a16:creationId xmlns:a16="http://schemas.microsoft.com/office/drawing/2014/main" id="{B37D45D3-22AF-E90C-F9C4-47CB38779AD8}"/>
              </a:ext>
            </a:extLst>
          </p:cNvPr>
          <p:cNvSpPr txBox="1"/>
          <p:nvPr/>
        </p:nvSpPr>
        <p:spPr>
          <a:xfrm>
            <a:off x="6212793" y="5073499"/>
            <a:ext cx="5034388" cy="461665"/>
          </a:xfrm>
          <a:prstGeom prst="rect">
            <a:avLst/>
          </a:prstGeom>
          <a:noFill/>
        </p:spPr>
        <p:txBody>
          <a:bodyPr wrap="square" rtlCol="0">
            <a:spAutoFit/>
          </a:bodyPr>
          <a:lstStyle/>
          <a:p>
            <a:pPr algn="ctr"/>
            <a:r>
              <a:rPr lang="en-US" sz="1200" dirty="0"/>
              <a:t>*Maine Dept. of Labor,  Bur. of Labor Standards  </a:t>
            </a:r>
          </a:p>
          <a:p>
            <a:pPr algn="ctr"/>
            <a:r>
              <a:rPr lang="en-US" sz="1200" dirty="0"/>
              <a:t>Public Sector – Local, County, State Government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73" name="Rectangle 1537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1">
            <a:extLst>
              <a:ext uri="{FF2B5EF4-FFF2-40B4-BE49-F238E27FC236}">
                <a16:creationId xmlns:a16="http://schemas.microsoft.com/office/drawing/2014/main" id="{DB14440C-B172-F299-F134-0EBE2E5F8621}"/>
              </a:ext>
            </a:extLst>
          </p:cNvPr>
          <p:cNvPicPr>
            <a:picLocks noChangeAspect="1"/>
          </p:cNvPicPr>
          <p:nvPr/>
        </p:nvPicPr>
        <p:blipFill>
          <a:blip r:embed="rId3">
            <a:extLst>
              <a:ext uri="{28A0092B-C50C-407E-A947-70E740481C1C}">
                <a14:useLocalDpi xmlns:a14="http://schemas.microsoft.com/office/drawing/2010/main" val="0"/>
              </a:ext>
            </a:extLst>
          </a:blip>
          <a:srcRect b="1836"/>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4" name="Rectangle 1537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59A1D1D-2D6D-86EF-4B10-23FED6E32FC3}"/>
              </a:ext>
            </a:extLst>
          </p:cNvPr>
          <p:cNvSpPr txBox="1"/>
          <p:nvPr/>
        </p:nvSpPr>
        <p:spPr>
          <a:xfrm>
            <a:off x="7935402" y="743447"/>
            <a:ext cx="3445765" cy="369202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5200" b="1">
                <a:latin typeface="+mj-lt"/>
                <a:ea typeface="+mj-ea"/>
                <a:cs typeface="+mj-cs"/>
              </a:rPr>
              <a:t>Atlantic Drain Trenching Fatality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24" name="Rectangle 17423">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Title 1">
            <a:extLst>
              <a:ext uri="{FF2B5EF4-FFF2-40B4-BE49-F238E27FC236}">
                <a16:creationId xmlns:a16="http://schemas.microsoft.com/office/drawing/2014/main" id="{A6AEC280-EBCB-C294-CD8F-34DA975ED9AF}"/>
              </a:ext>
            </a:extLst>
          </p:cNvPr>
          <p:cNvSpPr>
            <a:spLocks noGrp="1" noChangeArrowheads="1"/>
          </p:cNvSpPr>
          <p:nvPr>
            <p:ph type="title"/>
          </p:nvPr>
        </p:nvSpPr>
        <p:spPr>
          <a:xfrm>
            <a:off x="176690" y="224720"/>
            <a:ext cx="6159062" cy="840131"/>
          </a:xfrm>
        </p:spPr>
        <p:txBody>
          <a:bodyPr anchor="b">
            <a:normAutofit/>
          </a:bodyPr>
          <a:lstStyle/>
          <a:p>
            <a:r>
              <a:rPr lang="en-US" altLang="en-US" sz="4000" b="1" dirty="0"/>
              <a:t>Criminal Investigation Team</a:t>
            </a:r>
          </a:p>
        </p:txBody>
      </p:sp>
      <p:sp>
        <p:nvSpPr>
          <p:cNvPr id="3" name="Content Placeholder 2">
            <a:extLst>
              <a:ext uri="{FF2B5EF4-FFF2-40B4-BE49-F238E27FC236}">
                <a16:creationId xmlns:a16="http://schemas.microsoft.com/office/drawing/2014/main" id="{D356CFA4-39E0-39F0-1938-54E6B474CF6C}"/>
              </a:ext>
            </a:extLst>
          </p:cNvPr>
          <p:cNvSpPr>
            <a:spLocks noGrp="1"/>
          </p:cNvSpPr>
          <p:nvPr>
            <p:ph idx="1"/>
          </p:nvPr>
        </p:nvSpPr>
        <p:spPr>
          <a:xfrm>
            <a:off x="294290" y="1289571"/>
            <a:ext cx="6041461" cy="5066409"/>
          </a:xfrm>
        </p:spPr>
        <p:txBody>
          <a:bodyPr anchor="t">
            <a:normAutofit/>
          </a:bodyPr>
          <a:lstStyle/>
          <a:p>
            <a:pPr>
              <a:defRPr/>
            </a:pPr>
            <a:r>
              <a:rPr lang="en-US" sz="1800" dirty="0"/>
              <a:t>The owner of a company involved in a deadly trench collapse in Boston three years ago has been convicted on two counts of manslaughter in connection with the incident that killed two workers.</a:t>
            </a:r>
          </a:p>
          <a:p>
            <a:pPr>
              <a:defRPr/>
            </a:pPr>
            <a:endParaRPr lang="en-US" sz="1800" dirty="0"/>
          </a:p>
          <a:p>
            <a:pPr>
              <a:defRPr/>
            </a:pPr>
            <a:r>
              <a:rPr lang="en-US" sz="1800" dirty="0"/>
              <a:t>Atlantic Drain Service and owner Kevin Otto were found guilty Thursday in a jury-waived trial in Suffolk County Superior Court, the office of District Attorney Rachael Rollins said.</a:t>
            </a:r>
          </a:p>
          <a:p>
            <a:pPr>
              <a:defRPr/>
            </a:pPr>
            <a:endParaRPr lang="en-US" sz="1800" dirty="0"/>
          </a:p>
          <a:p>
            <a:pPr>
              <a:defRPr/>
            </a:pPr>
            <a:r>
              <a:rPr lang="en-US" sz="1800" dirty="0"/>
              <a:t>Robert Higgins and Kelvin Mattocks, employees of Atlantic Drain Service Co., were killed on Oct. 21, 2016, when the trench in which they were working collapsed and filled with water from a fire hydrant supply line.</a:t>
            </a:r>
          </a:p>
          <a:p>
            <a:pPr>
              <a:defRPr/>
            </a:pPr>
            <a:endParaRPr lang="en-US" sz="1400" dirty="0"/>
          </a:p>
        </p:txBody>
      </p:sp>
      <p:pic>
        <p:nvPicPr>
          <p:cNvPr id="17412" name="Picture 3">
            <a:extLst>
              <a:ext uri="{FF2B5EF4-FFF2-40B4-BE49-F238E27FC236}">
                <a16:creationId xmlns:a16="http://schemas.microsoft.com/office/drawing/2014/main" id="{5CA57DDD-DD94-92B0-42FB-D4E43BAF6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091" r="20273" b="1"/>
          <a:stretch/>
        </p:blipFill>
        <p:spPr bwMode="auto">
          <a:xfrm>
            <a:off x="6512442" y="519010"/>
            <a:ext cx="5201023" cy="54062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6" name="Rectangle 1742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8" name="Rectangle 17427">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CF0005-0715-6FDA-418E-C195D5A6F511}"/>
              </a:ext>
            </a:extLst>
          </p:cNvPr>
          <p:cNvSpPr>
            <a:spLocks noGrp="1"/>
          </p:cNvSpPr>
          <p:nvPr>
            <p:ph type="title"/>
          </p:nvPr>
        </p:nvSpPr>
        <p:spPr>
          <a:xfrm>
            <a:off x="793091" y="400110"/>
            <a:ext cx="6873042" cy="699856"/>
          </a:xfrm>
        </p:spPr>
        <p:txBody>
          <a:bodyPr anchor="b">
            <a:normAutofit/>
          </a:bodyPr>
          <a:lstStyle/>
          <a:p>
            <a:r>
              <a:rPr lang="en-US" sz="4000" dirty="0"/>
              <a:t>2 Maine Trench Fatalities 2024</a:t>
            </a:r>
          </a:p>
        </p:txBody>
      </p:sp>
      <p:sp>
        <p:nvSpPr>
          <p:cNvPr id="3" name="Content Placeholder 2">
            <a:extLst>
              <a:ext uri="{FF2B5EF4-FFF2-40B4-BE49-F238E27FC236}">
                <a16:creationId xmlns:a16="http://schemas.microsoft.com/office/drawing/2014/main" id="{B345D6C6-CD6D-A3E9-7082-90B92BB87DF7}"/>
              </a:ext>
            </a:extLst>
          </p:cNvPr>
          <p:cNvSpPr>
            <a:spLocks noGrp="1"/>
          </p:cNvSpPr>
          <p:nvPr>
            <p:ph idx="1"/>
          </p:nvPr>
        </p:nvSpPr>
        <p:spPr>
          <a:xfrm>
            <a:off x="914400" y="1381540"/>
            <a:ext cx="5993295" cy="4929808"/>
          </a:xfrm>
        </p:spPr>
        <p:txBody>
          <a:bodyPr anchor="t">
            <a:normAutofit/>
          </a:bodyPr>
          <a:lstStyle/>
          <a:p>
            <a:r>
              <a:rPr lang="en-US" sz="1800" b="1" dirty="0"/>
              <a:t>Town of Perry </a:t>
            </a:r>
            <a:r>
              <a:rPr lang="en-US" sz="1800" dirty="0"/>
              <a:t>– May 20, 2024</a:t>
            </a:r>
            <a:r>
              <a:rPr lang="en-US" sz="1800" b="0" i="0" dirty="0">
                <a:effectLst/>
              </a:rPr>
              <a:t> </a:t>
            </a:r>
          </a:p>
          <a:p>
            <a:pPr lvl="1"/>
            <a:r>
              <a:rPr lang="en-US" sz="1800" dirty="0"/>
              <a:t>T</a:t>
            </a:r>
            <a:r>
              <a:rPr lang="en-US" sz="1800" b="0" i="0" dirty="0">
                <a:effectLst/>
              </a:rPr>
              <a:t>wo employees were replacing a 24-inch culvert </a:t>
            </a:r>
          </a:p>
          <a:p>
            <a:pPr lvl="1"/>
            <a:r>
              <a:rPr lang="en-US" sz="1800" dirty="0"/>
              <a:t>Entered a 7’ to 10’ trench</a:t>
            </a:r>
          </a:p>
          <a:p>
            <a:pPr lvl="1"/>
            <a:r>
              <a:rPr lang="en-US" sz="1800" b="0" i="0" dirty="0">
                <a:effectLst/>
              </a:rPr>
              <a:t>Employees entered the trench to remove the remaining dirt with hand shovels, burying the employee and the foreman's lower extremities.</a:t>
            </a:r>
          </a:p>
          <a:p>
            <a:pPr lvl="1"/>
            <a:r>
              <a:rPr lang="en-US" sz="1800" b="0" i="0" dirty="0">
                <a:effectLst/>
              </a:rPr>
              <a:t>No protection system installed.  </a:t>
            </a:r>
          </a:p>
          <a:p>
            <a:pPr lvl="1"/>
            <a:r>
              <a:rPr lang="en-US" sz="1800" dirty="0"/>
              <a:t>One employee survived, the other did not</a:t>
            </a:r>
          </a:p>
          <a:p>
            <a:pPr marL="457200" lvl="1" indent="0">
              <a:buNone/>
            </a:pPr>
            <a:endParaRPr lang="en-US" sz="1800" dirty="0"/>
          </a:p>
          <a:p>
            <a:r>
              <a:rPr lang="en-US" sz="1800" b="1" dirty="0"/>
              <a:t>Patriot Paving Group </a:t>
            </a:r>
            <a:r>
              <a:rPr lang="en-US" sz="1800" dirty="0"/>
              <a:t>– June 25, 2024</a:t>
            </a:r>
          </a:p>
          <a:p>
            <a:pPr lvl="1"/>
            <a:r>
              <a:rPr lang="en-US" sz="1800" dirty="0"/>
              <a:t>Two employees entered trench replacing a 12-inch culvert</a:t>
            </a:r>
          </a:p>
          <a:p>
            <a:pPr lvl="1"/>
            <a:r>
              <a:rPr lang="en-US" sz="1800" dirty="0"/>
              <a:t>Excavator used near the edge trench causing wall to collapse</a:t>
            </a:r>
          </a:p>
          <a:p>
            <a:pPr lvl="1"/>
            <a:r>
              <a:rPr lang="en-US" sz="1800" dirty="0"/>
              <a:t>No protection system installed</a:t>
            </a:r>
          </a:p>
          <a:p>
            <a:pPr lvl="1"/>
            <a:r>
              <a:rPr lang="en-US" sz="1800" dirty="0"/>
              <a:t>One employee survived, the other did not</a:t>
            </a:r>
          </a:p>
          <a:p>
            <a:pPr marL="457200" lvl="1" indent="0">
              <a:buNone/>
            </a:pPr>
            <a:endParaRPr lang="en-US" sz="1800" dirty="0"/>
          </a:p>
          <a:p>
            <a:endParaRPr lang="en-US" sz="1800" dirty="0"/>
          </a:p>
        </p:txBody>
      </p:sp>
      <p:sp>
        <p:nvSpPr>
          <p:cNvPr id="74" name="Rectangle 7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text&#10;&#10;Description automatically generated">
            <a:extLst>
              <a:ext uri="{FF2B5EF4-FFF2-40B4-BE49-F238E27FC236}">
                <a16:creationId xmlns:a16="http://schemas.microsoft.com/office/drawing/2014/main" id="{C1EFBC1F-5A6C-00B8-EE30-021E79CB4F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8879" y="909081"/>
            <a:ext cx="4044705" cy="5071731"/>
          </a:xfrm>
          <a:prstGeom prst="rect">
            <a:avLst/>
          </a:prstGeom>
        </p:spPr>
      </p:pic>
    </p:spTree>
    <p:extLst>
      <p:ext uri="{BB962C8B-B14F-4D97-AF65-F5344CB8AC3E}">
        <p14:creationId xmlns:p14="http://schemas.microsoft.com/office/powerpoint/2010/main" val="2926280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A13E96D-E6C3-88C0-A3A0-FC6266624480}"/>
              </a:ext>
            </a:extLst>
          </p:cNvPr>
          <p:cNvSpPr txBox="1"/>
          <p:nvPr/>
        </p:nvSpPr>
        <p:spPr>
          <a:xfrm>
            <a:off x="52881" y="861782"/>
            <a:ext cx="5349765" cy="1246193"/>
          </a:xfrm>
          <a:prstGeom prst="rect">
            <a:avLst/>
          </a:prstGeom>
        </p:spPr>
        <p:txBody>
          <a:bodyPr vert="horz" lIns="91440" tIns="45720" rIns="91440" bIns="45720" rtlCol="0" anchor="b">
            <a:normAutofit lnSpcReduction="10000"/>
          </a:bodyPr>
          <a:lstStyle/>
          <a:p>
            <a:pPr algn="ctr">
              <a:lnSpc>
                <a:spcPct val="90000"/>
              </a:lnSpc>
              <a:spcBef>
                <a:spcPct val="0"/>
              </a:spcBef>
              <a:spcAft>
                <a:spcPts val="900"/>
              </a:spcAft>
            </a:pPr>
            <a:r>
              <a:rPr lang="en-US" sz="4200" b="1" i="0" dirty="0">
                <a:effectLst/>
                <a:latin typeface="+mj-lt"/>
                <a:ea typeface="+mj-ea"/>
                <a:cs typeface="+mj-cs"/>
              </a:rPr>
              <a:t>On-Site Consultation Program</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730B2BF-88D0-1D94-BDEA-029C9BFE53EA}"/>
              </a:ext>
            </a:extLst>
          </p:cNvPr>
          <p:cNvSpPr txBox="1"/>
          <p:nvPr/>
        </p:nvSpPr>
        <p:spPr>
          <a:xfrm>
            <a:off x="349522" y="2690659"/>
            <a:ext cx="4756485" cy="3688322"/>
          </a:xfrm>
          <a:prstGeom prst="rect">
            <a:avLst/>
          </a:prstGeom>
        </p:spPr>
        <p:txBody>
          <a:bodyPr vert="horz" lIns="91440" tIns="45720" rIns="91440" bIns="45720" rtlCol="0">
            <a:noAutofit/>
          </a:bodyPr>
          <a:lstStyle/>
          <a:p>
            <a:pPr indent="-228600">
              <a:lnSpc>
                <a:spcPct val="90000"/>
              </a:lnSpc>
              <a:spcAft>
                <a:spcPts val="900"/>
              </a:spcAft>
              <a:buFont typeface="Arial" panose="020B0604020202020204" pitchFamily="34" charset="0"/>
              <a:buChar char="•"/>
            </a:pPr>
            <a:r>
              <a:rPr lang="en-US" b="0" i="0" dirty="0">
                <a:effectLst/>
              </a:rPr>
              <a:t>Primarily for smaller businesses, no-cost, confidential </a:t>
            </a:r>
            <a:r>
              <a:rPr lang="en-US" dirty="0"/>
              <a:t>consultations help employers</a:t>
            </a:r>
            <a:r>
              <a:rPr lang="en-US" b="0" i="0" dirty="0">
                <a:effectLst/>
              </a:rPr>
              <a:t> identify and address hazards and establish or improve safety and health programs. Services are provided by consultants from state agencies or universities.</a:t>
            </a:r>
          </a:p>
          <a:p>
            <a:pPr indent="-228600">
              <a:lnSpc>
                <a:spcPct val="90000"/>
              </a:lnSpc>
              <a:spcAft>
                <a:spcPts val="900"/>
              </a:spcAft>
              <a:buFont typeface="Arial" panose="020B0604020202020204" pitchFamily="34" charset="0"/>
              <a:buChar char="•"/>
            </a:pPr>
            <a:endParaRPr lang="en-US" dirty="0"/>
          </a:p>
          <a:p>
            <a:pPr indent="-228600">
              <a:lnSpc>
                <a:spcPct val="90000"/>
              </a:lnSpc>
              <a:spcAft>
                <a:spcPts val="900"/>
              </a:spcAft>
              <a:buFont typeface="Arial" panose="020B0604020202020204" pitchFamily="34" charset="0"/>
              <a:buChar char="•"/>
            </a:pPr>
            <a:r>
              <a:rPr lang="en-US" b="0" i="0" dirty="0">
                <a:effectLst/>
              </a:rPr>
              <a:t>Did you know that the OSHA On-Site Consultation Program prevents over 8,700 workplace injuries and saves the U.S. economy almost $1.5 billion every year? Learn more about how OSHA On-Site Consultation benefits small business employers, workers, and the worker's compensation system.</a:t>
            </a:r>
          </a:p>
        </p:txBody>
      </p:sp>
      <p:pic>
        <p:nvPicPr>
          <p:cNvPr id="1026" name="Picture 2" descr="OSHA safety consultant and mechanic worker doing on-site consultation in industrial factory">
            <a:extLst>
              <a:ext uri="{FF2B5EF4-FFF2-40B4-BE49-F238E27FC236}">
                <a16:creationId xmlns:a16="http://schemas.microsoft.com/office/drawing/2014/main" id="{37B90D63-09F2-2A65-695B-4E88F0F70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121" r="7926"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329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1048">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FB4163-F713-4FCD-ADCB-9F6D2C14EC35}"/>
              </a:ext>
            </a:extLst>
          </p:cNvPr>
          <p:cNvSpPr>
            <a:spLocks noGrp="1"/>
          </p:cNvSpPr>
          <p:nvPr>
            <p:ph type="title"/>
          </p:nvPr>
        </p:nvSpPr>
        <p:spPr>
          <a:xfrm>
            <a:off x="640080" y="329184"/>
            <a:ext cx="6894576" cy="1783080"/>
          </a:xfrm>
        </p:spPr>
        <p:txBody>
          <a:bodyPr anchor="b">
            <a:normAutofit/>
          </a:bodyPr>
          <a:lstStyle/>
          <a:p>
            <a:r>
              <a:rPr lang="en-US" sz="3800"/>
              <a:t>SafetyWorks!</a:t>
            </a:r>
            <a:br>
              <a:rPr lang="en-US" sz="3800"/>
            </a:br>
            <a:r>
              <a:rPr lang="en-US" sz="3800"/>
              <a:t>Best Kept Secret…But it Shouldn’t Be</a:t>
            </a:r>
          </a:p>
        </p:txBody>
      </p:sp>
      <p:sp>
        <p:nvSpPr>
          <p:cNvPr id="105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AD8C41-5814-40C2-A9E5-0F1424173734}"/>
              </a:ext>
            </a:extLst>
          </p:cNvPr>
          <p:cNvSpPr>
            <a:spLocks noGrp="1"/>
          </p:cNvSpPr>
          <p:nvPr>
            <p:ph idx="1"/>
          </p:nvPr>
        </p:nvSpPr>
        <p:spPr>
          <a:xfrm>
            <a:off x="640080" y="2706624"/>
            <a:ext cx="6894576" cy="3483864"/>
          </a:xfrm>
        </p:spPr>
        <p:txBody>
          <a:bodyPr>
            <a:normAutofit/>
          </a:bodyPr>
          <a:lstStyle/>
          <a:p>
            <a:r>
              <a:rPr lang="en-US" sz="2000"/>
              <a:t>We Are From The Government &amp; We’re Here To Help  		 It’s True!  	We are! </a:t>
            </a:r>
          </a:p>
          <a:p>
            <a:r>
              <a:rPr lang="en-US" sz="2000"/>
              <a:t>Provide Consultations, Training, and Sample Programs</a:t>
            </a:r>
          </a:p>
          <a:p>
            <a:r>
              <a:rPr lang="en-US" sz="2000"/>
              <a:t>OSHA Authorized Trainers for 10 &amp; 30 Hour Construction Courses</a:t>
            </a:r>
          </a:p>
          <a:p>
            <a:r>
              <a:rPr lang="en-US" sz="2000"/>
              <a:t>Our goal is to reduce/eliminate injuries, fatalities, and lower workers’ comp cost for Maine workplaces and workers</a:t>
            </a:r>
          </a:p>
          <a:p>
            <a:r>
              <a:rPr lang="en-US" sz="2000"/>
              <a:t>We Are </a:t>
            </a:r>
            <a:r>
              <a:rPr lang="en-US" sz="2000" b="1"/>
              <a:t>Not OSHA</a:t>
            </a:r>
            <a:r>
              <a:rPr lang="en-US" sz="2000"/>
              <a:t>!  Provided at </a:t>
            </a:r>
            <a:r>
              <a:rPr lang="en-US" sz="2000" b="1"/>
              <a:t>no cost</a:t>
            </a:r>
            <a:r>
              <a:rPr lang="en-US" sz="2000"/>
              <a:t>!  </a:t>
            </a:r>
            <a:r>
              <a:rPr lang="en-US" sz="2000" b="1"/>
              <a:t>No penalties</a:t>
            </a:r>
            <a:r>
              <a:rPr lang="en-US" sz="2000"/>
              <a:t>!    				</a:t>
            </a:r>
          </a:p>
          <a:p>
            <a:pPr marL="0" indent="0">
              <a:buNone/>
            </a:pPr>
            <a:r>
              <a:rPr lang="en-US" sz="2000"/>
              <a:t>		</a:t>
            </a:r>
            <a:r>
              <a:rPr lang="en-US" sz="2000" b="1"/>
              <a:t>We Are Not OSHA! </a:t>
            </a:r>
          </a:p>
          <a:p>
            <a:pPr marL="0" indent="0">
              <a:buNone/>
            </a:pPr>
            <a:endParaRPr lang="en-US" sz="2000" dirty="0"/>
          </a:p>
        </p:txBody>
      </p:sp>
      <p:pic>
        <p:nvPicPr>
          <p:cNvPr id="1026" name="Picture 2" descr="Top secret Stock Photos and Images | agefotostock">
            <a:extLst>
              <a:ext uri="{FF2B5EF4-FFF2-40B4-BE49-F238E27FC236}">
                <a16:creationId xmlns:a16="http://schemas.microsoft.com/office/drawing/2014/main" id="{9319AAF1-5C42-41E2-A4D6-E98BF90F4B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32288"/>
          <a:stretch/>
        </p:blipFill>
        <p:spPr bwMode="auto">
          <a:xfrm>
            <a:off x="7863840" y="876068"/>
            <a:ext cx="4014216" cy="2336199"/>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9" descr="Logo, company name&#10;&#10;Description automatically generated">
            <a:extLst>
              <a:ext uri="{FF2B5EF4-FFF2-40B4-BE49-F238E27FC236}">
                <a16:creationId xmlns:a16="http://schemas.microsoft.com/office/drawing/2014/main" id="{411E8613-7A90-FFE1-AF42-2244E6B26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9404" y="4079193"/>
            <a:ext cx="2844800" cy="2176272"/>
          </a:xfrm>
          <a:prstGeom prst="rect">
            <a:avLst/>
          </a:prstGeom>
        </p:spPr>
      </p:pic>
    </p:spTree>
    <p:extLst>
      <p:ext uri="{BB962C8B-B14F-4D97-AF65-F5344CB8AC3E}">
        <p14:creationId xmlns:p14="http://schemas.microsoft.com/office/powerpoint/2010/main" val="3270034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0" name="Rectangle 13319">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2" name="Freeform: Shape 13321">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17" name="Rectangle 2">
            <a:extLst>
              <a:ext uri="{FF2B5EF4-FFF2-40B4-BE49-F238E27FC236}">
                <a16:creationId xmlns:a16="http://schemas.microsoft.com/office/drawing/2014/main" id="{DF8B5796-6341-5768-3818-8AD703248E33}"/>
              </a:ext>
            </a:extLst>
          </p:cNvPr>
          <p:cNvSpPr>
            <a:spLocks noGrp="1" noChangeArrowheads="1"/>
          </p:cNvSpPr>
          <p:nvPr>
            <p:ph type="title"/>
          </p:nvPr>
        </p:nvSpPr>
        <p:spPr>
          <a:xfrm>
            <a:off x="665748" y="609599"/>
            <a:ext cx="7067742" cy="1322888"/>
          </a:xfrm>
        </p:spPr>
        <p:txBody>
          <a:bodyPr>
            <a:normAutofit fontScale="90000"/>
          </a:bodyPr>
          <a:lstStyle/>
          <a:p>
            <a:pPr algn="ctr" eaLnBrk="1" hangingPunct="1"/>
            <a:r>
              <a:rPr lang="en-US" altLang="en-US" sz="4000" dirty="0">
                <a:solidFill>
                  <a:srgbClr val="FF0000"/>
                </a:solidFill>
              </a:rPr>
              <a:t>New England Boston OSHA Education Center</a:t>
            </a:r>
            <a:br>
              <a:rPr lang="en-US" altLang="en-US" sz="4000" dirty="0">
                <a:solidFill>
                  <a:srgbClr val="FF0000"/>
                </a:solidFill>
              </a:rPr>
            </a:br>
            <a:r>
              <a:rPr lang="en-US" altLang="en-US" sz="4000" dirty="0">
                <a:solidFill>
                  <a:srgbClr val="FF0000"/>
                </a:solidFill>
              </a:rPr>
              <a:t>Keene State College</a:t>
            </a:r>
            <a:br>
              <a:rPr lang="en-US" altLang="en-US" sz="4000" dirty="0"/>
            </a:br>
            <a:br>
              <a:rPr lang="en-US" altLang="en-US" sz="2100" dirty="0"/>
            </a:br>
            <a:endParaRPr lang="en-US" altLang="en-US" sz="2100" dirty="0"/>
          </a:p>
        </p:txBody>
      </p:sp>
      <p:pic>
        <p:nvPicPr>
          <p:cNvPr id="12291" name="Picture 6">
            <a:extLst>
              <a:ext uri="{FF2B5EF4-FFF2-40B4-BE49-F238E27FC236}">
                <a16:creationId xmlns:a16="http://schemas.microsoft.com/office/drawing/2014/main" id="{FFDBA136-5DA0-5C38-8678-7FD1572436F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37870" y="152226"/>
            <a:ext cx="3123760" cy="21480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3">
            <a:extLst>
              <a:ext uri="{FF2B5EF4-FFF2-40B4-BE49-F238E27FC236}">
                <a16:creationId xmlns:a16="http://schemas.microsoft.com/office/drawing/2014/main" id="{6BC9D8CE-F375-D2C1-E672-774AD745368F}"/>
              </a:ext>
            </a:extLst>
          </p:cNvPr>
          <p:cNvSpPr>
            <a:spLocks noGrp="1" noChangeArrowheads="1"/>
          </p:cNvSpPr>
          <p:nvPr>
            <p:ph idx="1"/>
          </p:nvPr>
        </p:nvSpPr>
        <p:spPr>
          <a:xfrm>
            <a:off x="1137034" y="2194101"/>
            <a:ext cx="6433805" cy="3908585"/>
          </a:xfrm>
        </p:spPr>
        <p:txBody>
          <a:bodyPr>
            <a:normAutofit/>
          </a:bodyPr>
          <a:lstStyle/>
          <a:p>
            <a:pPr eaLnBrk="1" hangingPunct="1">
              <a:spcBef>
                <a:spcPct val="0"/>
              </a:spcBef>
              <a:spcAft>
                <a:spcPts val="600"/>
              </a:spcAft>
              <a:buClr>
                <a:schemeClr val="tx1"/>
              </a:buClr>
            </a:pPr>
            <a:endParaRPr lang="en-US" altLang="en-US" sz="1900"/>
          </a:p>
          <a:p>
            <a:pPr eaLnBrk="1" hangingPunct="1">
              <a:spcBef>
                <a:spcPct val="0"/>
              </a:spcBef>
              <a:spcAft>
                <a:spcPts val="600"/>
              </a:spcAft>
              <a:buClr>
                <a:schemeClr val="tx1"/>
              </a:buClr>
            </a:pPr>
            <a:r>
              <a:rPr lang="en-US" altLang="en-US" sz="1900"/>
              <a:t>Offers more than 30 of OSHAs premier OTIEC courses and Outreach training plus 30+ additional safety courses through Keene State College Safety Center</a:t>
            </a:r>
          </a:p>
          <a:p>
            <a:pPr lvl="1" eaLnBrk="1" hangingPunct="1">
              <a:spcBef>
                <a:spcPct val="0"/>
              </a:spcBef>
              <a:spcAft>
                <a:spcPts val="600"/>
              </a:spcAft>
              <a:buClr>
                <a:schemeClr val="tx1"/>
              </a:buClr>
            </a:pPr>
            <a:r>
              <a:rPr lang="en-US" altLang="en-US" sz="1900"/>
              <a:t>Train about 3,000 students each year</a:t>
            </a:r>
          </a:p>
          <a:p>
            <a:pPr eaLnBrk="1" hangingPunct="1">
              <a:spcBef>
                <a:spcPct val="0"/>
              </a:spcBef>
              <a:spcAft>
                <a:spcPts val="600"/>
              </a:spcAft>
              <a:buClr>
                <a:schemeClr val="tx1"/>
              </a:buClr>
            </a:pPr>
            <a:endParaRPr lang="en-US" altLang="en-US" sz="1900"/>
          </a:p>
          <a:p>
            <a:pPr eaLnBrk="1" hangingPunct="1">
              <a:spcBef>
                <a:spcPct val="0"/>
              </a:spcBef>
              <a:spcAft>
                <a:spcPts val="600"/>
              </a:spcAft>
              <a:buClr>
                <a:schemeClr val="tx1"/>
              </a:buClr>
            </a:pPr>
            <a:r>
              <a:rPr lang="en-US" altLang="en-US" sz="1900"/>
              <a:t>Open enrollment in all six states with headquarters in Manchester NH</a:t>
            </a:r>
          </a:p>
          <a:p>
            <a:pPr eaLnBrk="1" hangingPunct="1">
              <a:spcBef>
                <a:spcPct val="0"/>
              </a:spcBef>
              <a:spcAft>
                <a:spcPts val="600"/>
              </a:spcAft>
              <a:buClr>
                <a:schemeClr val="tx1"/>
              </a:buClr>
            </a:pPr>
            <a:endParaRPr lang="en-US" altLang="en-US" sz="1900"/>
          </a:p>
          <a:p>
            <a:pPr eaLnBrk="1" hangingPunct="1">
              <a:spcBef>
                <a:spcPct val="0"/>
              </a:spcBef>
              <a:spcAft>
                <a:spcPts val="600"/>
              </a:spcAft>
              <a:buClr>
                <a:schemeClr val="tx1"/>
              </a:buClr>
            </a:pPr>
            <a:r>
              <a:rPr lang="en-US" altLang="en-US" sz="1900"/>
              <a:t>Customized on-site training available</a:t>
            </a:r>
          </a:p>
          <a:p>
            <a:pPr eaLnBrk="1" hangingPunct="1">
              <a:spcBef>
                <a:spcPct val="0"/>
              </a:spcBef>
              <a:spcAft>
                <a:spcPts val="600"/>
              </a:spcAft>
              <a:buClr>
                <a:schemeClr val="tx1"/>
              </a:buClr>
            </a:pPr>
            <a:endParaRPr lang="en-US" altLang="en-US" sz="1900"/>
          </a:p>
          <a:p>
            <a:pPr eaLnBrk="1" hangingPunct="1">
              <a:spcBef>
                <a:spcPct val="0"/>
              </a:spcBef>
              <a:spcAft>
                <a:spcPts val="600"/>
              </a:spcAft>
              <a:buClr>
                <a:schemeClr val="tx1"/>
              </a:buClr>
            </a:pPr>
            <a:r>
              <a:rPr lang="en-US" altLang="en-US" sz="1900"/>
              <a:t>Virtual Instructor Led Training</a:t>
            </a:r>
          </a:p>
          <a:p>
            <a:pPr eaLnBrk="1" hangingPunct="1">
              <a:spcBef>
                <a:spcPct val="0"/>
              </a:spcBef>
              <a:spcAft>
                <a:spcPts val="600"/>
              </a:spcAft>
              <a:buClr>
                <a:schemeClr val="tx1"/>
              </a:buClr>
            </a:pPr>
            <a:endParaRPr lang="en-US" altLang="en-US" sz="1900"/>
          </a:p>
        </p:txBody>
      </p:sp>
      <p:pic>
        <p:nvPicPr>
          <p:cNvPr id="9221" name="Picture 5">
            <a:extLst>
              <a:ext uri="{FF2B5EF4-FFF2-40B4-BE49-F238E27FC236}">
                <a16:creationId xmlns:a16="http://schemas.microsoft.com/office/drawing/2014/main" id="{32C26004-4218-6EEB-BBAF-9047379A3C1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748215" y="2641632"/>
            <a:ext cx="3123760" cy="1351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6">
            <a:extLst>
              <a:ext uri="{FF2B5EF4-FFF2-40B4-BE49-F238E27FC236}">
                <a16:creationId xmlns:a16="http://schemas.microsoft.com/office/drawing/2014/main" id="{E7EE25D7-030F-5624-C534-4FD7D5A5E17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748215" y="4333989"/>
            <a:ext cx="3123760" cy="10386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a:extLst>
              <a:ext uri="{FF2B5EF4-FFF2-40B4-BE49-F238E27FC236}">
                <a16:creationId xmlns:a16="http://schemas.microsoft.com/office/drawing/2014/main" id="{9AF78342-D99B-0286-D54E-0E3C0121596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694171" y="5602014"/>
            <a:ext cx="3297299" cy="10386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374</TotalTime>
  <Words>1212</Words>
  <Application>Microsoft Office PowerPoint</Application>
  <PresentationFormat>Widescreen</PresentationFormat>
  <Paragraphs>137</Paragraphs>
  <Slides>10</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Aptos</vt:lpstr>
      <vt:lpstr>Aptos Display</vt:lpstr>
      <vt:lpstr>Aptos Narrow</vt:lpstr>
      <vt:lpstr>Arial</vt:lpstr>
      <vt:lpstr>Calibri</vt:lpstr>
      <vt:lpstr>Courier New</vt:lpstr>
      <vt:lpstr>Source Sans Pro</vt:lpstr>
      <vt:lpstr>Times New Roman</vt:lpstr>
      <vt:lpstr>Wingdings</vt:lpstr>
      <vt:lpstr>Office Theme</vt:lpstr>
      <vt:lpstr>PowerPoint Presentation</vt:lpstr>
      <vt:lpstr>Agency Priority  National Emphasis Program on Trenching &amp; Excavating</vt:lpstr>
      <vt:lpstr>Penalty Levels: January 15, 2025</vt:lpstr>
      <vt:lpstr>PowerPoint Presentation</vt:lpstr>
      <vt:lpstr>Criminal Investigation Team</vt:lpstr>
      <vt:lpstr>2 Maine Trench Fatalities 2024</vt:lpstr>
      <vt:lpstr>PowerPoint Presentation</vt:lpstr>
      <vt:lpstr>SafetyWorks! Best Kept Secret…But it Shouldn’t Be</vt:lpstr>
      <vt:lpstr>New England Boston OSHA Education Center Keene State College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Palhof, Andrew - OSHA</dc:creator>
  <cp:lastModifiedBy>McKenney, Dawn L.</cp:lastModifiedBy>
  <cp:revision>2</cp:revision>
  <dcterms:created xsi:type="dcterms:W3CDTF">2025-01-13T18:52:39Z</dcterms:created>
  <dcterms:modified xsi:type="dcterms:W3CDTF">2025-02-03T15:05:51Z</dcterms:modified>
</cp:coreProperties>
</file>